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674" r:id="rId4"/>
    <p:sldMasterId id="2147483683" r:id="rId5"/>
    <p:sldMasterId id="2147483695" r:id="rId6"/>
    <p:sldMasterId id="2147483707" r:id="rId7"/>
    <p:sldMasterId id="2147483708" r:id="rId8"/>
    <p:sldMasterId id="2147483709" r:id="rId9"/>
    <p:sldMasterId id="2147483710" r:id="rId10"/>
    <p:sldMasterId id="2147483711" r:id="rId11"/>
    <p:sldMasterId id="2147483712" r:id="rId12"/>
    <p:sldMasterId id="2147483713" r:id="rId13"/>
    <p:sldMasterId id="2147483714" r:id="rId14"/>
    <p:sldMasterId id="2147483715" r:id="rId15"/>
    <p:sldMasterId id="2147483716" r:id="rId16"/>
    <p:sldMasterId id="2147483717" r:id="rId17"/>
    <p:sldMasterId id="2147483718" r:id="rId18"/>
    <p:sldMasterId id="2147483719" r:id="rId19"/>
    <p:sldMasterId id="2147483720" r:id="rId20"/>
    <p:sldMasterId id="2147483721" r:id="rId21"/>
    <p:sldMasterId id="2147483735" r:id="rId22"/>
    <p:sldMasterId id="2147483749" r:id="rId23"/>
    <p:sldMasterId id="2147483763" r:id="rId24"/>
  </p:sldMasterIdLst>
  <p:notesMasterIdLst>
    <p:notesMasterId r:id="rId27"/>
  </p:notesMasterIdLst>
  <p:handoutMasterIdLst>
    <p:handoutMasterId r:id="rId87"/>
  </p:handoutMasterIdLst>
  <p:sldIdLst>
    <p:sldId id="1306" r:id="rId25"/>
    <p:sldId id="701" r:id="rId26"/>
    <p:sldId id="1255" r:id="rId28"/>
    <p:sldId id="1301" r:id="rId29"/>
    <p:sldId id="1266" r:id="rId30"/>
    <p:sldId id="1018" r:id="rId31"/>
    <p:sldId id="754" r:id="rId32"/>
    <p:sldId id="1256" r:id="rId33"/>
    <p:sldId id="1045" r:id="rId34"/>
    <p:sldId id="1044" r:id="rId35"/>
    <p:sldId id="842" r:id="rId36"/>
    <p:sldId id="1257" r:id="rId37"/>
    <p:sldId id="1258" r:id="rId38"/>
    <p:sldId id="1259" r:id="rId39"/>
    <p:sldId id="1260" r:id="rId40"/>
    <p:sldId id="1261" r:id="rId41"/>
    <p:sldId id="1262" r:id="rId42"/>
    <p:sldId id="1263" r:id="rId43"/>
    <p:sldId id="1264" r:id="rId44"/>
    <p:sldId id="792" r:id="rId45"/>
    <p:sldId id="1083" r:id="rId46"/>
    <p:sldId id="1034" r:id="rId47"/>
    <p:sldId id="1072" r:id="rId48"/>
    <p:sldId id="1063" r:id="rId49"/>
    <p:sldId id="940" r:id="rId50"/>
    <p:sldId id="1303" r:id="rId51"/>
    <p:sldId id="1304" r:id="rId52"/>
    <p:sldId id="1267" r:id="rId53"/>
    <p:sldId id="1268" r:id="rId54"/>
    <p:sldId id="1269" r:id="rId55"/>
    <p:sldId id="1270" r:id="rId56"/>
    <p:sldId id="1271" r:id="rId57"/>
    <p:sldId id="1272" r:id="rId58"/>
    <p:sldId id="1273" r:id="rId59"/>
    <p:sldId id="1274" r:id="rId60"/>
    <p:sldId id="1275" r:id="rId61"/>
    <p:sldId id="1276" r:id="rId62"/>
    <p:sldId id="1277" r:id="rId63"/>
    <p:sldId id="1278" r:id="rId64"/>
    <p:sldId id="1279" r:id="rId65"/>
    <p:sldId id="1280" r:id="rId66"/>
    <p:sldId id="1281" r:id="rId67"/>
    <p:sldId id="1282" r:id="rId68"/>
    <p:sldId id="1305" r:id="rId69"/>
    <p:sldId id="1285" r:id="rId70"/>
    <p:sldId id="1284" r:id="rId71"/>
    <p:sldId id="1286" r:id="rId72"/>
    <p:sldId id="1287" r:id="rId73"/>
    <p:sldId id="1288" r:id="rId74"/>
    <p:sldId id="1289" r:id="rId75"/>
    <p:sldId id="1290" r:id="rId76"/>
    <p:sldId id="1291" r:id="rId77"/>
    <p:sldId id="1292" r:id="rId78"/>
    <p:sldId id="1293" r:id="rId79"/>
    <p:sldId id="1294" r:id="rId80"/>
    <p:sldId id="1295" r:id="rId81"/>
    <p:sldId id="1296" r:id="rId82"/>
    <p:sldId id="1297" r:id="rId83"/>
    <p:sldId id="1298" r:id="rId84"/>
    <p:sldId id="1299" r:id="rId85"/>
    <p:sldId id="1062" r:id="rId86"/>
  </p:sldIdLst>
  <p:sldSz cx="9144000" cy="5143500" type="screen16x9"/>
  <p:notesSz cx="6858000" cy="9144000"/>
  <p:custDataLst>
    <p:tags r:id="rId92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02" userDrawn="1">
          <p15:clr>
            <a:srgbClr val="A4A3A4"/>
          </p15:clr>
        </p15:guide>
        <p15:guide id="2" pos="285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  <p:cmAuthor id="3" name="zhangqunshan" initials="z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DBFF"/>
    <a:srgbClr val="FFFFFF"/>
    <a:srgbClr val="7F7F7F"/>
    <a:srgbClr val="C51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3" autoAdjust="0"/>
    <p:restoredTop sz="94660"/>
  </p:normalViewPr>
  <p:slideViewPr>
    <p:cSldViewPr showGuides="1">
      <p:cViewPr varScale="1">
        <p:scale>
          <a:sx n="124" d="100"/>
          <a:sy n="124" d="100"/>
        </p:scale>
        <p:origin x="63" y="201"/>
      </p:cViewPr>
      <p:guideLst>
        <p:guide orient="horz" pos="1602"/>
        <p:guide pos="28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2" Type="http://schemas.openxmlformats.org/officeDocument/2006/relationships/tags" Target="tags/tag191.xml"/><Relationship Id="rId91" Type="http://schemas.openxmlformats.org/officeDocument/2006/relationships/commentAuthors" Target="commentAuthors.xml"/><Relationship Id="rId90" Type="http://schemas.openxmlformats.org/officeDocument/2006/relationships/tableStyles" Target="tableStyles.xml"/><Relationship Id="rId9" Type="http://schemas.openxmlformats.org/officeDocument/2006/relationships/slideMaster" Target="slideMasters/slideMaster8.xml"/><Relationship Id="rId89" Type="http://schemas.openxmlformats.org/officeDocument/2006/relationships/viewProps" Target="viewProps.xml"/><Relationship Id="rId88" Type="http://schemas.openxmlformats.org/officeDocument/2006/relationships/presProps" Target="presProps.xml"/><Relationship Id="rId87" Type="http://schemas.openxmlformats.org/officeDocument/2006/relationships/handoutMaster" Target="handoutMasters/handoutMaster1.xml"/><Relationship Id="rId86" Type="http://schemas.openxmlformats.org/officeDocument/2006/relationships/slide" Target="slides/slide61.xml"/><Relationship Id="rId85" Type="http://schemas.openxmlformats.org/officeDocument/2006/relationships/slide" Target="slides/slide60.xml"/><Relationship Id="rId84" Type="http://schemas.openxmlformats.org/officeDocument/2006/relationships/slide" Target="slides/slide59.xml"/><Relationship Id="rId83" Type="http://schemas.openxmlformats.org/officeDocument/2006/relationships/slide" Target="slides/slide58.xml"/><Relationship Id="rId82" Type="http://schemas.openxmlformats.org/officeDocument/2006/relationships/slide" Target="slides/slide57.xml"/><Relationship Id="rId81" Type="http://schemas.openxmlformats.org/officeDocument/2006/relationships/slide" Target="slides/slide56.xml"/><Relationship Id="rId80" Type="http://schemas.openxmlformats.org/officeDocument/2006/relationships/slide" Target="slides/slide55.xml"/><Relationship Id="rId8" Type="http://schemas.openxmlformats.org/officeDocument/2006/relationships/slideMaster" Target="slideMasters/slideMaster7.xml"/><Relationship Id="rId79" Type="http://schemas.openxmlformats.org/officeDocument/2006/relationships/slide" Target="slides/slide54.xml"/><Relationship Id="rId78" Type="http://schemas.openxmlformats.org/officeDocument/2006/relationships/slide" Target="slides/slide53.xml"/><Relationship Id="rId77" Type="http://schemas.openxmlformats.org/officeDocument/2006/relationships/slide" Target="slides/slide52.xml"/><Relationship Id="rId76" Type="http://schemas.openxmlformats.org/officeDocument/2006/relationships/slide" Target="slides/slide51.xml"/><Relationship Id="rId75" Type="http://schemas.openxmlformats.org/officeDocument/2006/relationships/slide" Target="slides/slide50.xml"/><Relationship Id="rId74" Type="http://schemas.openxmlformats.org/officeDocument/2006/relationships/slide" Target="slides/slide49.xml"/><Relationship Id="rId73" Type="http://schemas.openxmlformats.org/officeDocument/2006/relationships/slide" Target="slides/slide48.xml"/><Relationship Id="rId72" Type="http://schemas.openxmlformats.org/officeDocument/2006/relationships/slide" Target="slides/slide47.xml"/><Relationship Id="rId71" Type="http://schemas.openxmlformats.org/officeDocument/2006/relationships/slide" Target="slides/slide46.xml"/><Relationship Id="rId70" Type="http://schemas.openxmlformats.org/officeDocument/2006/relationships/slide" Target="slides/slide45.xml"/><Relationship Id="rId7" Type="http://schemas.openxmlformats.org/officeDocument/2006/relationships/slideMaster" Target="slideMasters/slideMaster6.xml"/><Relationship Id="rId69" Type="http://schemas.openxmlformats.org/officeDocument/2006/relationships/slide" Target="slides/slide44.xml"/><Relationship Id="rId68" Type="http://schemas.openxmlformats.org/officeDocument/2006/relationships/slide" Target="slides/slide43.xml"/><Relationship Id="rId67" Type="http://schemas.openxmlformats.org/officeDocument/2006/relationships/slide" Target="slides/slide42.xml"/><Relationship Id="rId66" Type="http://schemas.openxmlformats.org/officeDocument/2006/relationships/slide" Target="slides/slide41.xml"/><Relationship Id="rId65" Type="http://schemas.openxmlformats.org/officeDocument/2006/relationships/slide" Target="slides/slide40.xml"/><Relationship Id="rId64" Type="http://schemas.openxmlformats.org/officeDocument/2006/relationships/slide" Target="slides/slide39.xml"/><Relationship Id="rId63" Type="http://schemas.openxmlformats.org/officeDocument/2006/relationships/slide" Target="slides/slide38.xml"/><Relationship Id="rId62" Type="http://schemas.openxmlformats.org/officeDocument/2006/relationships/slide" Target="slides/slide37.xml"/><Relationship Id="rId61" Type="http://schemas.openxmlformats.org/officeDocument/2006/relationships/slide" Target="slides/slide36.xml"/><Relationship Id="rId60" Type="http://schemas.openxmlformats.org/officeDocument/2006/relationships/slide" Target="slides/slide35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34.xml"/><Relationship Id="rId58" Type="http://schemas.openxmlformats.org/officeDocument/2006/relationships/slide" Target="slides/slide33.xml"/><Relationship Id="rId57" Type="http://schemas.openxmlformats.org/officeDocument/2006/relationships/slide" Target="slides/slide32.xml"/><Relationship Id="rId56" Type="http://schemas.openxmlformats.org/officeDocument/2006/relationships/slide" Target="slides/slide31.xml"/><Relationship Id="rId55" Type="http://schemas.openxmlformats.org/officeDocument/2006/relationships/slide" Target="slides/slide30.xml"/><Relationship Id="rId54" Type="http://schemas.openxmlformats.org/officeDocument/2006/relationships/slide" Target="slides/slide29.xml"/><Relationship Id="rId53" Type="http://schemas.openxmlformats.org/officeDocument/2006/relationships/slide" Target="slides/slide28.xml"/><Relationship Id="rId52" Type="http://schemas.openxmlformats.org/officeDocument/2006/relationships/slide" Target="slides/slide27.xml"/><Relationship Id="rId51" Type="http://schemas.openxmlformats.org/officeDocument/2006/relationships/slide" Target="slides/slide26.xml"/><Relationship Id="rId50" Type="http://schemas.openxmlformats.org/officeDocument/2006/relationships/slide" Target="slides/slide25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24.xml"/><Relationship Id="rId48" Type="http://schemas.openxmlformats.org/officeDocument/2006/relationships/slide" Target="slides/slide23.xml"/><Relationship Id="rId47" Type="http://schemas.openxmlformats.org/officeDocument/2006/relationships/slide" Target="slides/slide22.xml"/><Relationship Id="rId46" Type="http://schemas.openxmlformats.org/officeDocument/2006/relationships/slide" Target="slides/slide21.xml"/><Relationship Id="rId45" Type="http://schemas.openxmlformats.org/officeDocument/2006/relationships/slide" Target="slides/slide20.xml"/><Relationship Id="rId44" Type="http://schemas.openxmlformats.org/officeDocument/2006/relationships/slide" Target="slides/slide19.xml"/><Relationship Id="rId43" Type="http://schemas.openxmlformats.org/officeDocument/2006/relationships/slide" Target="slides/slide18.xml"/><Relationship Id="rId42" Type="http://schemas.openxmlformats.org/officeDocument/2006/relationships/slide" Target="slides/slide17.xml"/><Relationship Id="rId41" Type="http://schemas.openxmlformats.org/officeDocument/2006/relationships/slide" Target="slides/slide16.xml"/><Relationship Id="rId40" Type="http://schemas.openxmlformats.org/officeDocument/2006/relationships/slide" Target="slides/slide1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14.xml"/><Relationship Id="rId38" Type="http://schemas.openxmlformats.org/officeDocument/2006/relationships/slide" Target="slides/slide13.xml"/><Relationship Id="rId37" Type="http://schemas.openxmlformats.org/officeDocument/2006/relationships/slide" Target="slides/slide12.xml"/><Relationship Id="rId36" Type="http://schemas.openxmlformats.org/officeDocument/2006/relationships/slide" Target="slides/slide11.xml"/><Relationship Id="rId35" Type="http://schemas.openxmlformats.org/officeDocument/2006/relationships/slide" Target="slides/slide10.xml"/><Relationship Id="rId34" Type="http://schemas.openxmlformats.org/officeDocument/2006/relationships/slide" Target="slides/slide9.xml"/><Relationship Id="rId33" Type="http://schemas.openxmlformats.org/officeDocument/2006/relationships/slide" Target="slides/slide8.xml"/><Relationship Id="rId32" Type="http://schemas.openxmlformats.org/officeDocument/2006/relationships/slide" Target="slides/slide7.xml"/><Relationship Id="rId31" Type="http://schemas.openxmlformats.org/officeDocument/2006/relationships/slide" Target="slides/slide6.xml"/><Relationship Id="rId30" Type="http://schemas.openxmlformats.org/officeDocument/2006/relationships/slide" Target="slides/slide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4.xml"/><Relationship Id="rId28" Type="http://schemas.openxmlformats.org/officeDocument/2006/relationships/slide" Target="slides/slide3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.xml"/><Relationship Id="rId25" Type="http://schemas.openxmlformats.org/officeDocument/2006/relationships/slide" Target="slides/slide1.xml"/><Relationship Id="rId24" Type="http://schemas.openxmlformats.org/officeDocument/2006/relationships/slideMaster" Target="slideMasters/slideMaster23.xml"/><Relationship Id="rId23" Type="http://schemas.openxmlformats.org/officeDocument/2006/relationships/slideMaster" Target="slideMasters/slideMaster22.xml"/><Relationship Id="rId22" Type="http://schemas.openxmlformats.org/officeDocument/2006/relationships/slideMaster" Target="slideMasters/slideMaster21.xml"/><Relationship Id="rId21" Type="http://schemas.openxmlformats.org/officeDocument/2006/relationships/slideMaster" Target="slideMasters/slideMaster20.xml"/><Relationship Id="rId20" Type="http://schemas.openxmlformats.org/officeDocument/2006/relationships/slideMaster" Target="slideMasters/slideMaster19.xml"/><Relationship Id="rId2" Type="http://schemas.openxmlformats.org/officeDocument/2006/relationships/theme" Target="theme/theme1.xml"/><Relationship Id="rId19" Type="http://schemas.openxmlformats.org/officeDocument/2006/relationships/slideMaster" Target="slideMasters/slideMaster18.xml"/><Relationship Id="rId18" Type="http://schemas.openxmlformats.org/officeDocument/2006/relationships/slideMaster" Target="slideMasters/slideMaster17.xml"/><Relationship Id="rId17" Type="http://schemas.openxmlformats.org/officeDocument/2006/relationships/slideMaster" Target="slideMasters/slideMaster16.xml"/><Relationship Id="rId16" Type="http://schemas.openxmlformats.org/officeDocument/2006/relationships/slideMaster" Target="slideMasters/slideMaster15.xml"/><Relationship Id="rId15" Type="http://schemas.openxmlformats.org/officeDocument/2006/relationships/slideMaster" Target="slideMasters/slideMaster14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6.xml"/><Relationship Id="rId14" Type="http://schemas.openxmlformats.org/officeDocument/2006/relationships/theme" Target="../theme/theme20.xml"/><Relationship Id="rId13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55.xml"/></Relationships>
</file>

<file path=ppt/slideMasters/_rels/slideMaster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1.xml"/><Relationship Id="rId3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9.xml"/><Relationship Id="rId14" Type="http://schemas.openxmlformats.org/officeDocument/2006/relationships/theme" Target="../theme/theme21.xml"/><Relationship Id="rId13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7.xml"/><Relationship Id="rId1" Type="http://schemas.openxmlformats.org/officeDocument/2006/relationships/slideLayout" Target="../slideLayouts/slideLayout68.xml"/></Relationships>
</file>

<file path=ppt/slideMasters/_rels/slideMaster2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9.xml"/><Relationship Id="rId8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4.xml"/><Relationship Id="rId3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2.xml"/><Relationship Id="rId14" Type="http://schemas.openxmlformats.org/officeDocument/2006/relationships/theme" Target="../theme/theme22.xml"/><Relationship Id="rId13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1.xml"/></Relationships>
</file>

<file path=ppt/slideMasters/_rels/slideMaster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5.xml"/><Relationship Id="rId14" Type="http://schemas.openxmlformats.org/officeDocument/2006/relationships/theme" Target="../theme/theme23.xml"/><Relationship Id="rId13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9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0.xml"/><Relationship Id="rId7" Type="http://schemas.openxmlformats.org/officeDocument/2006/relationships/slideLayout" Target="../slideLayouts/slideLayout39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8" Type="http://schemas.openxmlformats.org/officeDocument/2006/relationships/theme" Target="../theme/theme4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0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44.xml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E20B1-65BB-4D2C-ACA5-6413E5C6CF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66944-2A6D-4BAC-A11E-42E08419A33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32.xml"/><Relationship Id="rId8" Type="http://schemas.openxmlformats.org/officeDocument/2006/relationships/tags" Target="../tags/tag131.xml"/><Relationship Id="rId7" Type="http://schemas.openxmlformats.org/officeDocument/2006/relationships/tags" Target="../tags/tag130.xml"/><Relationship Id="rId6" Type="http://schemas.openxmlformats.org/officeDocument/2006/relationships/tags" Target="../tags/tag129.xml"/><Relationship Id="rId5" Type="http://schemas.openxmlformats.org/officeDocument/2006/relationships/image" Target="../media/image1.png"/><Relationship Id="rId4" Type="http://schemas.openxmlformats.org/officeDocument/2006/relationships/tags" Target="../tags/tag128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2.xml"/><Relationship Id="rId1" Type="http://schemas.openxmlformats.org/officeDocument/2006/relationships/tags" Target="../tags/tag1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tags" Target="../tags/tag155.xml"/><Relationship Id="rId7" Type="http://schemas.openxmlformats.org/officeDocument/2006/relationships/tags" Target="../tags/tag154.xml"/><Relationship Id="rId6" Type="http://schemas.openxmlformats.org/officeDocument/2006/relationships/tags" Target="../tags/tag153.xml"/><Relationship Id="rId5" Type="http://schemas.openxmlformats.org/officeDocument/2006/relationships/image" Target="../media/image1.png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1" Type="http://schemas.openxmlformats.org/officeDocument/2006/relationships/notesSlide" Target="../notesSlides/notesSlide12.xml"/><Relationship Id="rId10" Type="http://schemas.openxmlformats.org/officeDocument/2006/relationships/slideLayout" Target="../slideLayouts/slideLayout12.xml"/><Relationship Id="rId1" Type="http://schemas.openxmlformats.org/officeDocument/2006/relationships/tags" Target="../tags/tag149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164.xml"/><Relationship Id="rId8" Type="http://schemas.openxmlformats.org/officeDocument/2006/relationships/tags" Target="../tags/tag163.xml"/><Relationship Id="rId7" Type="http://schemas.openxmlformats.org/officeDocument/2006/relationships/tags" Target="../tags/tag162.xml"/><Relationship Id="rId6" Type="http://schemas.openxmlformats.org/officeDocument/2006/relationships/tags" Target="../tags/tag161.xml"/><Relationship Id="rId5" Type="http://schemas.openxmlformats.org/officeDocument/2006/relationships/image" Target="../media/image1.png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1" Type="http://schemas.openxmlformats.org/officeDocument/2006/relationships/notesSlide" Target="../notesSlides/notesSlide13.xml"/><Relationship Id="rId10" Type="http://schemas.openxmlformats.org/officeDocument/2006/relationships/slideLayout" Target="../slideLayouts/slideLayout12.xml"/><Relationship Id="rId1" Type="http://schemas.openxmlformats.org/officeDocument/2006/relationships/tags" Target="../tags/tag15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93.xml"/><Relationship Id="rId1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tags" Target="../tags/tag172.xml"/><Relationship Id="rId7" Type="http://schemas.openxmlformats.org/officeDocument/2006/relationships/tags" Target="../tags/tag171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tags" Target="../tags/tag168.xml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" Type="http://schemas.openxmlformats.org/officeDocument/2006/relationships/tags" Target="../tags/tag165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tags" Target="../tags/tag17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image" Target="../media/image1.png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12.xml"/><Relationship Id="rId1" Type="http://schemas.openxmlformats.org/officeDocument/2006/relationships/tags" Target="../tags/tag133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image" Target="../media/image43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image" Target="../media/image1.png"/><Relationship Id="rId4" Type="http://schemas.openxmlformats.org/officeDocument/2006/relationships/tags" Target="../tags/tag177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1" Type="http://schemas.openxmlformats.org/officeDocument/2006/relationships/notesSlide" Target="../notesSlides/notesSlide17.xml"/><Relationship Id="rId10" Type="http://schemas.openxmlformats.org/officeDocument/2006/relationships/slideLayout" Target="../slideLayouts/slideLayout12.xml"/><Relationship Id="rId1" Type="http://schemas.openxmlformats.org/officeDocument/2006/relationships/tags" Target="../tags/tag17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6.xml"/><Relationship Id="rId8" Type="http://schemas.openxmlformats.org/officeDocument/2006/relationships/tags" Target="../tags/tag189.xml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tags" Target="../tags/tag185.xml"/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" Type="http://schemas.openxmlformats.org/officeDocument/2006/relationships/tags" Target="../tags/tag18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image" Target="../media/image4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6.xml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0.xml"/><Relationship Id="rId1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06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image" Target="../media/image55.png"/></Relationships>
</file>

<file path=ppt/slides/_rels/slide5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06.xml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tags" Target="../tags/tag190.xml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6.xml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image" Target="../media/image6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6.xml"/><Relationship Id="rId2" Type="http://schemas.openxmlformats.org/officeDocument/2006/relationships/image" Target="../media/image64.jpeg"/><Relationship Id="rId1" Type="http://schemas.openxmlformats.org/officeDocument/2006/relationships/image" Target="../media/image6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6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06.xml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image" Target="../media/image69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image" Target="../media/image70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tags" Target="../tags/tag148.xml"/><Relationship Id="rId7" Type="http://schemas.openxmlformats.org/officeDocument/2006/relationships/tags" Target="../tags/tag147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image" Target="../media/image71.png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1" Type="http://schemas.openxmlformats.org/officeDocument/2006/relationships/image" Target="../media/image7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hape 22"/>
          <p:cNvSpPr/>
          <p:nvPr/>
        </p:nvSpPr>
        <p:spPr>
          <a:xfrm>
            <a:off x="-1587" y="1447800"/>
            <a:ext cx="9145587" cy="1966913"/>
          </a:xfrm>
          <a:prstGeom prst="rect">
            <a:avLst/>
          </a:prstGeom>
          <a:solidFill>
            <a:schemeClr val="accent6"/>
          </a:solidFill>
          <a:ln w="12700"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lIns="45718" rIns="45718" anchor="ctr" anchorCtr="0"/>
          <a:lstStyle/>
          <a:p>
            <a:pPr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1550" y="2068195"/>
            <a:ext cx="7254875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l" fontAlgn="base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3600" b="1" dirty="0">
                <a:sym typeface="+mn-ea"/>
              </a:rPr>
              <a:t>集中实习、分散</a:t>
            </a:r>
            <a:r>
              <a:rPr lang="zh-CN" sz="3600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实习系统操作说明</a:t>
            </a:r>
            <a:endParaRPr lang="zh-CN" sz="3600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300" y="2595563"/>
            <a:ext cx="4487863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lstStyle/>
          <a:p>
            <a:pPr lvl="0" algn="l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sz="1050" strike="noStrike" kern="0" noProof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50183" name="组合 6"/>
          <p:cNvGrpSpPr/>
          <p:nvPr/>
        </p:nvGrpSpPr>
        <p:grpSpPr>
          <a:xfrm>
            <a:off x="8132763" y="131763"/>
            <a:ext cx="781050" cy="276225"/>
            <a:chOff x="17075" y="277"/>
            <a:chExt cx="1643" cy="578"/>
          </a:xfrm>
        </p:grpSpPr>
        <p:grpSp>
          <p:nvGrpSpPr>
            <p:cNvPr id="50184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50185" name="Shape 22"/>
              <p:cNvSpPr/>
              <p:nvPr/>
            </p:nvSpPr>
            <p:spPr>
              <a:xfrm>
                <a:off x="17075" y="619"/>
                <a:ext cx="1643" cy="290"/>
              </a:xfrm>
              <a:prstGeom prst="rect">
                <a:avLst/>
              </a:prstGeom>
              <a:solidFill>
                <a:srgbClr val="F2F2F2"/>
              </a:solidFill>
              <a:ln w="12700">
                <a:noFill/>
              </a:ln>
            </p:spPr>
            <p:txBody>
              <a:bodyPr lIns="45718" rIns="45718" anchor="ctr" anchorCtr="0"/>
              <a:lstStyle/>
              <a:p>
                <a:pPr hangingPunct="0"/>
                <a:endParaRPr lang="en-US" altLang="zh-CN" sz="1800" b="0">
                  <a:solidFill>
                    <a:srgbClr val="DF2024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strike="noStrike" kern="0" baseline="0" noProof="1">
                    <a:solidFill>
                      <a:srgbClr val="D62F2F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strike="noStrike" kern="0" baseline="0" noProof="1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50187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4480" y="55245"/>
            <a:ext cx="5283835" cy="393700"/>
          </a:xfrm>
        </p:spPr>
        <p:txBody>
          <a:bodyPr/>
          <a:lstStyle/>
          <a:p>
            <a:pPr algn="l">
              <a:buClrTx/>
              <a:buSzTx/>
              <a:buFontTx/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4.</a:t>
            </a:r>
            <a:r>
              <a:rPr 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基地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实习点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260" y="699135"/>
            <a:ext cx="6816725" cy="115379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按表格要求填写基地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实习点导入模版，上传；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按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表格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要求填写岗位信息导入模版，上传；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可选择基地和岗位同时导入，也可单独导入；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05" y="483235"/>
            <a:ext cx="4631055" cy="811530"/>
          </a:xfrm>
          <a:prstGeom prst="rect">
            <a:avLst/>
          </a:prstGeom>
        </p:spPr>
        <p:txBody>
          <a:bodyPr/>
          <a:lstStyle/>
          <a:p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4.2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基地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实习点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批量导入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1"/>
        </p:blipFill>
        <p:spPr>
          <a:xfrm>
            <a:off x="643255" y="1707515"/>
            <a:ext cx="8014335" cy="3359785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643255" y="5539105"/>
            <a:ext cx="4631055" cy="52705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     </a:t>
            </a:r>
            <a:endParaRPr lang="zh-CN" sz="1600" b="1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895" y="267335"/>
            <a:ext cx="7223760" cy="125285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4</a:t>
            </a:r>
            <a: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、实习课程管理截图</a:t>
            </a:r>
            <a:endParaRPr kumimoji="0" lang="zh-CN" altLang="en-US" sz="2400" kern="1200" cap="none" spc="0" normalizeH="0" baseline="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基础数据，实习课程；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选择新增课程或批量导入</a:t>
            </a: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可预览和编辑已添加的课程信息；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3860165" y="-3856990"/>
            <a:ext cx="2802890" cy="26860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9" name="文本框 8"/>
          <p:cNvSpPr txBox="1"/>
          <p:nvPr/>
        </p:nvSpPr>
        <p:spPr>
          <a:xfrm>
            <a:off x="-3860165" y="5598160"/>
            <a:ext cx="2802890" cy="26860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0" name="文本框 9"/>
          <p:cNvSpPr txBox="1"/>
          <p:nvPr/>
        </p:nvSpPr>
        <p:spPr>
          <a:xfrm>
            <a:off x="-1605280" y="-2115185"/>
            <a:ext cx="2900045" cy="30543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2" name="文本框 11"/>
          <p:cNvSpPr txBox="1"/>
          <p:nvPr/>
        </p:nvSpPr>
        <p:spPr>
          <a:xfrm>
            <a:off x="-1605280" y="5130165"/>
            <a:ext cx="2900045" cy="30543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7" name="文本框 6"/>
          <p:cNvSpPr txBox="1"/>
          <p:nvPr/>
        </p:nvSpPr>
        <p:spPr>
          <a:xfrm>
            <a:off x="971550" y="4999673"/>
            <a:ext cx="5080000" cy="635000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267" y="1347578"/>
            <a:ext cx="8724900" cy="283210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4" name="标题 1"/>
          <p:cNvSpPr>
            <a:spLocks noGrp="1"/>
          </p:cNvSpPr>
          <p:nvPr/>
        </p:nvSpPr>
        <p:spPr>
          <a:xfrm>
            <a:off x="107504" y="55090"/>
            <a:ext cx="5461159" cy="393859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457200" algn="ctr" rtl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914400" algn="ctr" rtl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1371600" algn="ctr" rtl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1828800" algn="ctr" rtl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l">
              <a:buClrTx/>
              <a:buSzTx/>
              <a:buFontTx/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5.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实践课程管理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460" y="12700"/>
            <a:ext cx="5461159" cy="393859"/>
          </a:xfrm>
        </p:spPr>
        <p:txBody>
          <a:bodyPr/>
          <a:lstStyle/>
          <a:p>
            <a:pPr algn="l">
              <a:buClrTx/>
              <a:buSzTx/>
              <a:buFontTx/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实习计划设置</a:t>
            </a:r>
            <a:endParaRPr lang="zh-CN" sz="16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895" y="339090"/>
            <a:ext cx="8274685" cy="17329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6.1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设置计划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计划名称：建议输入年级</a:t>
            </a:r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+</a:t>
            </a:r>
            <a:r>
              <a:rPr lang="zh-CN" altLang="en-US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院系</a:t>
            </a:r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+</a:t>
            </a:r>
            <a:r>
              <a:rPr lang="zh-CN" altLang="en-US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实习类型；</a:t>
            </a:r>
            <a:endParaRPr lang="zh-CN" altLang="en-US" sz="10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实习时间：设置实习开始和结束时间，建议与培养方案保持一致；如为</a:t>
            </a:r>
            <a:r>
              <a:rPr lang="zh-CN" altLang="en-US" sz="1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跨学期的实习，默认统计报表归档学期为开始时间所在学期，且可以手动归档学期；</a:t>
            </a:r>
            <a:endParaRPr lang="zh-CN" altLang="en-US" sz="1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选择课程：可按内容搜索相关课程，如未找到对应可能，可从左下角点新增，也可通过实践课程模块新增课程后再重新选择；</a:t>
            </a:r>
            <a:endParaRPr lang="zh-CN" sz="10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安排学生：选择对应需要参加的班级或者学生；</a:t>
            </a:r>
            <a:br>
              <a:rPr lang="zh-CN" sz="1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</a:br>
            <a:r>
              <a:rPr lang="zh-CN" sz="1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更多设置：可根据培养方案完善内容，</a:t>
            </a:r>
            <a:r>
              <a:rPr lang="zh-CN" altLang="en-US" sz="1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点击发布会自动跳转到实习要求设置界面；带</a:t>
            </a:r>
            <a:r>
              <a:rPr lang="en-US" altLang="zh-CN" sz="1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*</a:t>
            </a:r>
            <a:r>
              <a:rPr lang="zh-CN" altLang="en-US" sz="1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号为必填项</a:t>
            </a:r>
            <a:endParaRPr kumimoji="0" lang="zh-CN" altLang="en-US" sz="10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30000"/>
              </a:lnSpc>
              <a:buClrTx/>
              <a:buSzTx/>
              <a:defRPr/>
            </a:pPr>
            <a:endParaRPr lang="zh-CN" altLang="en-US" sz="10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1467" y="1995562"/>
            <a:ext cx="4698404" cy="3162326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>
              <a:buClrTx/>
              <a:buSzTx/>
              <a:buFontTx/>
            </a:pPr>
            <a:br>
              <a:rPr lang="en-US" altLang="zh-CN" sz="1600" b="1" dirty="0">
                <a:sym typeface="+mn-ea"/>
              </a:rPr>
            </a:br>
            <a:br>
              <a:rPr lang="en-US" altLang="zh-CN" sz="1600" b="1" dirty="0">
                <a:sym typeface="+mn-ea"/>
              </a:rPr>
            </a:br>
            <a:br>
              <a:rPr lang="en-US" altLang="zh-CN" sz="1600" b="1" dirty="0">
                <a:sym typeface="+mn-ea"/>
              </a:rPr>
            </a:br>
            <a:br>
              <a:rPr lang="en-US" altLang="zh-CN" sz="1600" b="1" dirty="0">
                <a:sym typeface="+mn-ea"/>
              </a:rPr>
            </a:br>
            <a:br>
              <a:rPr lang="en-US" altLang="zh-CN" sz="1600" b="1" dirty="0">
                <a:sym typeface="+mn-ea"/>
              </a:rPr>
            </a:br>
            <a:endParaRPr lang="zh-CN" sz="1600" b="1" dirty="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1505" y="483235"/>
            <a:ext cx="8355965" cy="11506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6.2 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设置要求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根据需要选择实习要求，所有选项为自定义设置或由校级管理员统一设置要求规则，即学生在本次实习中需要完成的实习任务：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如常用设置：签到、周志、实习报告、成绩鉴定等；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设置相关要求，或者完成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标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*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号必填后，点击提交完成设置；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实习报告是学校要要求的必填项目</a:t>
            </a:r>
            <a:endParaRPr lang="zh-CN" altLang="en-US" sz="1200" b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5015" y="4686935"/>
            <a:ext cx="4673600" cy="56261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4" name="文本框 3"/>
          <p:cNvSpPr txBox="1"/>
          <p:nvPr/>
        </p:nvSpPr>
        <p:spPr>
          <a:xfrm>
            <a:off x="35496" y="129540"/>
            <a:ext cx="4572000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实习计划设置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7720" y="1564005"/>
            <a:ext cx="3838575" cy="379095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>
              <a:buClrTx/>
              <a:buSzTx/>
              <a:buFontTx/>
            </a:pP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endParaRPr lang="zh-CN" altLang="en-US" sz="1600" dirty="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1505" y="478790"/>
            <a:ext cx="7489825" cy="7004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添加项目</a:t>
            </a:r>
            <a:endParaRPr lang="zh-CN" altLang="en-US" sz="14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点击：添加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导入项目；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可手动添加集中项目或分散项目，或下载模版按要求填写后批量导入项目；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说明：分散实习，由学生自行找单位实习并填报单位信息；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en-US" altLang="zh-CN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         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集中项目一般是指学校统一安排的实习，由学校分配实习基地或带到某一地点进行的实习；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lang="en-US" altLang="zh-CN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141506"/>
            <a:ext cx="4634088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6 .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实习计划设置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1595" y="1707515"/>
            <a:ext cx="5855335" cy="3320415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>
              <a:buClrTx/>
              <a:buSzTx/>
              <a:buFontTx/>
            </a:pP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endParaRPr lang="zh-CN" sz="1600" dirty="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605" y="628015"/>
            <a:ext cx="4077335" cy="17227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项目名称：建议以基地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实习点名称命名；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实习方式：根据实际安排选择实习方式，建议为现场实习为主；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参加方式：是否需要学生报名或是否需要学生提交岗位，如需提交岗位，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可选择是否需要提交岗位证明及指导老师是否需要审核；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实习时间：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默认同实习计划时间一致，如需调整，可以设置其他时间；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  <a:buClrTx/>
              <a:buSzTx/>
              <a:buFont typeface="+mj-ea"/>
            </a:pPr>
            <a:endParaRPr lang="zh-CN" altLang="en-US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1062" y="628015"/>
            <a:ext cx="4495800" cy="16097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0" y="134768"/>
            <a:ext cx="4572000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实习计划设置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355769"/>
            <a:ext cx="7756383" cy="2420701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757" y="1708289"/>
            <a:ext cx="4396144" cy="3692084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3048000" y="2388150"/>
            <a:ext cx="3048000" cy="31178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endParaRPr lang="zh-CN" altLang="en-US" sz="135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7200" y="411628"/>
            <a:ext cx="4572000" cy="30670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6.4.1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添加集中项目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>
              <a:buClrTx/>
              <a:buSzTx/>
              <a:buFontTx/>
            </a:pP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endParaRPr lang="zh-CN" sz="1600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895" y="483870"/>
            <a:ext cx="6287770" cy="6673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10000"/>
              </a:lnSpc>
              <a:buClrTx/>
              <a:buSzTx/>
              <a:buFont typeface="+mj-ea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6.4.2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批量导入集中项目</a:t>
            </a:r>
            <a:endParaRPr lang="zh-CN" alt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如需要设置多个集中项目，可批量导入，导入分成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步，先导入项目，再导入师生关系；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先下载导入模板按模版要求填写，然后批量导入；</a:t>
            </a:r>
            <a:endParaRPr lang="zh-CN" altLang="en-US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123478"/>
            <a:ext cx="5399639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 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实习计划设置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275715"/>
            <a:ext cx="4135755" cy="3794125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055" y="1851660"/>
            <a:ext cx="4879975" cy="208915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>
              <a:buClrTx/>
              <a:buSzTx/>
              <a:buFontTx/>
            </a:pP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endParaRPr lang="zh-CN" sz="1600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3850" y="628015"/>
            <a:ext cx="4607560" cy="10223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项目名称：默认显示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分散</a:t>
            </a:r>
            <a:r>
              <a:rPr 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安排项目；</a:t>
            </a:r>
            <a:endParaRPr lang="zh-CN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实习方式：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根据实际安排选择实习方式，建议以现场实习为主；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参与方式：自主安排默认显示需要提交岗位报名，可选择是否需要提交岗位证明及指导老师是否需要审核；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报名时间：指学生开始实习前需要完成报名时间，可提前或保持与计划时间一致；</a:t>
            </a:r>
            <a:endParaRPr lang="zh-CN" sz="1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sz="1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lang="en-US" altLang="zh-CN" sz="10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76056" y="555625"/>
            <a:ext cx="3876675" cy="15430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-3401" y="74930"/>
            <a:ext cx="4572000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实习计划设置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2212340"/>
            <a:ext cx="5328592" cy="2000007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564" y="1551700"/>
            <a:ext cx="4073658" cy="3093955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456974" y="412115"/>
            <a:ext cx="457200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6.5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添加分散项目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107315" y="123825"/>
            <a:ext cx="5762625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r>
              <a: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 </a:t>
            </a:r>
            <a:r>
              <a:rPr lang="zh-CN" sz="15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实习计划设置</a:t>
            </a:r>
            <a:endParaRPr lang="zh-CN" altLang="en-US" sz="15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TextBox 11"/>
          <p:cNvSpPr/>
          <p:nvPr/>
        </p:nvSpPr>
        <p:spPr>
          <a:xfrm>
            <a:off x="356235" y="628015"/>
            <a:ext cx="6532880" cy="108140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marL="228600" lvl="0" indent="-228600" algn="l">
              <a:lnSpc>
                <a:spcPct val="110000"/>
              </a:lnSpc>
              <a:spcBef>
                <a:spcPts val="0"/>
              </a:spcBef>
              <a:buClrTx/>
              <a:buSzTx/>
              <a:buFont typeface="+mj-ea"/>
              <a:buAutoNum type="circleNumDbPlain"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可按专业、班级等筛选相同指导老师的学生信息，然后全选；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marL="228600" lvl="0" indent="-228600" algn="l">
              <a:lnSpc>
                <a:spcPct val="110000"/>
              </a:lnSpc>
              <a:spcBef>
                <a:spcPts val="0"/>
              </a:spcBef>
              <a:buClrTx/>
              <a:buSzTx/>
              <a:buFont typeface="+mj-ea"/>
              <a:buAutoNum type="circleNumDbPlain"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点击添加关联指导老师；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marL="228600" lvl="0" indent="-228600" algn="l">
              <a:lnSpc>
                <a:spcPct val="110000"/>
              </a:lnSpc>
              <a:spcBef>
                <a:spcPts val="0"/>
              </a:spcBef>
              <a:buClrTx/>
              <a:buSzTx/>
              <a:buFont typeface="+mj-ea"/>
              <a:buAutoNum type="circleNumDbPlain"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选择单个或是多个指导老师信息；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marL="228600" lvl="0" indent="-228600" algn="l">
              <a:lnSpc>
                <a:spcPct val="110000"/>
              </a:lnSpc>
              <a:spcBef>
                <a:spcPts val="0"/>
              </a:spcBef>
              <a:buClrTx/>
              <a:buSzTx/>
              <a:buFont typeface="+mj-ea"/>
              <a:buAutoNum type="circleNumDbPlain"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选择对应的指导老师；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marL="228600" lvl="0" indent="-228600" algn="l">
              <a:lnSpc>
                <a:spcPct val="110000"/>
              </a:lnSpc>
              <a:spcBef>
                <a:spcPts val="0"/>
              </a:spcBef>
              <a:buClrTx/>
              <a:buSzTx/>
              <a:buFont typeface="+mj-ea"/>
              <a:buAutoNum type="circleNumDbPlain"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确认关联完成；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230370" y="2890520"/>
            <a:ext cx="3822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971550" y="1072833"/>
            <a:ext cx="5080000" cy="635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6" name="文本框 5"/>
          <p:cNvSpPr txBox="1"/>
          <p:nvPr/>
        </p:nvSpPr>
        <p:spPr>
          <a:xfrm>
            <a:off x="971550" y="4632008"/>
            <a:ext cx="5080000" cy="635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9" name="Text Box 1" descr="矩形 23552"/>
          <p:cNvSpPr>
            <a:spLocks noChangeArrowheads="1"/>
          </p:cNvSpPr>
          <p:nvPr/>
        </p:nvSpPr>
        <p:spPr bwMode="auto">
          <a:xfrm>
            <a:off x="828040" y="411480"/>
            <a:ext cx="5762625" cy="30670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6.6.1</a:t>
            </a: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关联指导老师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从项目中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手动关联指导老师</a:t>
            </a: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9975" y="1275715"/>
            <a:ext cx="3984625" cy="391541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35" y="1419860"/>
            <a:ext cx="3129280" cy="3601085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>
              <a:buClrTx/>
              <a:buSzTx/>
              <a:buFontTx/>
            </a:pP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endParaRPr lang="zh-CN" altLang="en-US" sz="1600" dirty="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895" y="649605"/>
            <a:ext cx="6976745" cy="1300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点击计划安排情况，展开数据；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点击添加学生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导入师生按钮；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下载师生关系导入模板；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按模板录入相关数据并保存；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上传已完善的模板数据内容；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点击确定；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en-US" altLang="zh-CN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2" y="123286"/>
            <a:ext cx="4634088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实习计划设置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Text Box 1" descr="矩形 23552"/>
          <p:cNvSpPr>
            <a:spLocks noChangeArrowheads="1"/>
          </p:cNvSpPr>
          <p:nvPr/>
        </p:nvSpPr>
        <p:spPr bwMode="auto">
          <a:xfrm>
            <a:off x="683895" y="411480"/>
            <a:ext cx="5762625" cy="30670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6.6.2</a:t>
            </a: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关联指导老师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批量关联指导老师</a:t>
            </a: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2067560"/>
            <a:ext cx="5772150" cy="269621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55" y="1275715"/>
            <a:ext cx="4206240" cy="3465195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1907540" y="1203960"/>
            <a:ext cx="6356350" cy="3068320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  <a:endParaRPr lang="zh-CN" sz="2700" kern="0" dirty="0"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  <a:endParaRPr lang="zh-CN" sz="1350" kern="0" dirty="0"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3491865" y="1683385"/>
            <a:ext cx="3810635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2000" b="1" dirty="0">
                <a:solidFill>
                  <a:srgbClr val="FF0000"/>
                </a:solidFill>
                <a:sym typeface="+mn-ea"/>
              </a:rPr>
              <a:t>集中实习、分散实习操作</a:t>
            </a:r>
            <a:r>
              <a:rPr lang="zh-CN" altLang="zh-CN" sz="2000" b="1" kern="0" dirty="0">
                <a:solidFill>
                  <a:srgbClr val="FF0000"/>
                </a:solidFill>
                <a:sym typeface="+mn-ea"/>
              </a:rPr>
              <a:t>流程</a:t>
            </a:r>
            <a:endParaRPr lang="zh-CN" altLang="zh-CN" sz="2000" b="1" kern="0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889250" y="1636395"/>
            <a:ext cx="6940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endParaRPr lang="zh-CN" altLang="zh-CN" sz="20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>
            <p:custDataLst>
              <p:tags r:id="rId3"/>
            </p:custDataLst>
          </p:nvPr>
        </p:nvSpPr>
        <p:spPr>
          <a:xfrm>
            <a:off x="3491865" y="2271395"/>
            <a:ext cx="2477770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管理员操作指南</a:t>
            </a:r>
            <a:endParaRPr lang="zh-CN" sz="20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6" name="矩形 75"/>
          <p:cNvSpPr/>
          <p:nvPr>
            <p:custDataLst>
              <p:tags r:id="rId4"/>
            </p:custDataLst>
          </p:nvPr>
        </p:nvSpPr>
        <p:spPr>
          <a:xfrm>
            <a:off x="2889409" y="228346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endParaRPr lang="zh-CN" altLang="en-US" sz="3600" dirty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0" name="组合 9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4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3491865" y="2859405"/>
            <a:ext cx="253301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指导教师操作指南</a:t>
            </a:r>
            <a:endParaRPr 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7"/>
            </p:custDataLst>
          </p:nvPr>
        </p:nvSpPr>
        <p:spPr>
          <a:xfrm>
            <a:off x="2916079" y="284988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endParaRPr lang="zh-CN" altLang="en-US" sz="3600" dirty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8" name="矩形 7"/>
          <p:cNvSpPr/>
          <p:nvPr>
            <p:custDataLst>
              <p:tags r:id="rId8"/>
            </p:custDataLst>
          </p:nvPr>
        </p:nvSpPr>
        <p:spPr>
          <a:xfrm>
            <a:off x="2961164" y="341630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四、</a:t>
            </a:r>
            <a:endParaRPr lang="zh-CN" altLang="en-US" sz="3600" dirty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11" name="矩形 10"/>
          <p:cNvSpPr/>
          <p:nvPr>
            <p:custDataLst>
              <p:tags r:id="rId9"/>
            </p:custDataLst>
          </p:nvPr>
        </p:nvSpPr>
        <p:spPr>
          <a:xfrm>
            <a:off x="3491865" y="3435985"/>
            <a:ext cx="253301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学生操作指南</a:t>
            </a:r>
            <a:endParaRPr lang="zh-CN" sz="2000" b="1" kern="0" dirty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查看数据统计</a:t>
            </a: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点击左侧导航栏“数据统计”按钮</a:t>
            </a: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温馨提示：到下载中心下载时，如果表格较大，报表下载状态会显示“报表生成中”，请等待片刻即可。如长时间还是显示“报表生成中”，可按键盘“F5”键，刷新网页。</a:t>
            </a:r>
            <a:endParaRPr lang="zh-CN" altLang="en-US" sz="90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07315" y="12319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7.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查看数据统计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339725"/>
            <a:ext cx="6816725" cy="125285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点数据统计，数据统计；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可选择对应的数据统计查看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可对需要导出的数据统计按自定义设置；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可导出表格；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从下载中心下载报表，如数据较多建议可分开导出；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849755" y="-2298065"/>
            <a:ext cx="3655060" cy="41846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9" name="文本框 8"/>
          <p:cNvSpPr txBox="1"/>
          <p:nvPr/>
        </p:nvSpPr>
        <p:spPr>
          <a:xfrm>
            <a:off x="-1849755" y="7157085"/>
            <a:ext cx="3655060" cy="41846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文本框 2"/>
          <p:cNvSpPr txBox="1"/>
          <p:nvPr/>
        </p:nvSpPr>
        <p:spPr>
          <a:xfrm>
            <a:off x="899795" y="1000760"/>
            <a:ext cx="5080000" cy="635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0" name="文本框 9"/>
          <p:cNvSpPr txBox="1"/>
          <p:nvPr/>
        </p:nvSpPr>
        <p:spPr>
          <a:xfrm>
            <a:off x="899795" y="5045710"/>
            <a:ext cx="5080000" cy="635000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779905"/>
            <a:ext cx="8576310" cy="329057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71550" y="1203960"/>
            <a:ext cx="6522085" cy="355727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07757" y="123001"/>
            <a:ext cx="3069867" cy="393859"/>
          </a:xfrm>
        </p:spPr>
        <p:txBody>
          <a:bodyPr/>
          <a:lstStyle/>
          <a:p>
            <a:pPr marL="0" indent="0" algn="l" fontAlgn="auto">
              <a:lnSpc>
                <a:spcPct val="70000"/>
              </a:lnSpc>
            </a:pPr>
            <a:b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b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8.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数据监控数据</a:t>
            </a:r>
            <a:b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</a:b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8840" y="819547"/>
            <a:ext cx="6614795" cy="25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85800" fontAlgn="auto">
              <a:lnSpc>
                <a:spcPct val="90000"/>
              </a:lnSpc>
              <a:spcBef>
                <a:spcPts val="750"/>
              </a:spcBef>
              <a:buClrTx/>
              <a:buSzTx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图文并茂展示学生参与数据、教师指导数据、实习每周进展情况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460" y="0"/>
            <a:ext cx="5461159" cy="393859"/>
          </a:xfrm>
        </p:spPr>
        <p:txBody>
          <a:bodyPr/>
          <a:lstStyle/>
          <a:p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查看数据统计</a:t>
            </a: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点击左侧导航栏“数据统计”按钮</a:t>
            </a: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温馨提示：到下载中心下载时，如果表格较大，报表下载状态会显示“报表生成中”，请等待片刻即可。如长时间还是显示“报表生成中”，可按键盘“F5”键，刷新网页。</a:t>
            </a:r>
            <a:endParaRPr lang="zh-CN" altLang="en-US" sz="90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6080" y="51435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9. 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导出实习资料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实习手册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83590" y="466090"/>
            <a:ext cx="8165465" cy="101092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点击实习总结，报告批阅，已通过；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可按课程，班级等筛选需要导出的范围，全选</a:t>
            </a: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批量下载实习手册，含周日志文档、教师报告批阅的评语和评分。下载至该当前使用电脑的文档下载路径处；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849755" y="-2298065"/>
            <a:ext cx="3655060" cy="41846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9" name="文本框 8"/>
          <p:cNvSpPr txBox="1"/>
          <p:nvPr/>
        </p:nvSpPr>
        <p:spPr>
          <a:xfrm>
            <a:off x="-1849755" y="7157085"/>
            <a:ext cx="3655060" cy="41846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0" name="文本框 9"/>
          <p:cNvSpPr txBox="1"/>
          <p:nvPr/>
        </p:nvSpPr>
        <p:spPr>
          <a:xfrm>
            <a:off x="825500" y="5688965"/>
            <a:ext cx="4359275" cy="503555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1635760"/>
            <a:ext cx="8581390" cy="2436495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215" y="555625"/>
            <a:ext cx="7886700" cy="53721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点击数据统计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实习上报，检查数据无误后，勾选相关学生，点击导出实习上报明细，到右上下载中心下载数据，如果长时间显示报表生成中，可以按F5刷新页面。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特别说明：项目制实习的学生的课程需要调整修改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544" y="1635646"/>
            <a:ext cx="7864475" cy="312928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0" y="209297"/>
            <a:ext cx="50398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07504" y="114943"/>
            <a:ext cx="4597518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实习数据上报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导出上报数据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57200" y="581025"/>
            <a:ext cx="8229600" cy="619125"/>
          </a:xfrm>
        </p:spPr>
        <p:txBody>
          <a:bodyPr/>
          <a:lstStyle/>
          <a:p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br>
              <a:rPr lang="en-US" altLang="zh-CN" sz="1600" dirty="0">
                <a:sym typeface="+mn-ea"/>
              </a:rPr>
            </a:br>
            <a:endParaRPr lang="zh-CN" altLang="en-US" sz="1600" dirty="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1320" y="974090"/>
            <a:ext cx="8341995" cy="24276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endParaRPr lang="en-US" altLang="zh-CN" sz="1400" b="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b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b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PICC实习生意外伤害保险</a:t>
            </a:r>
            <a:r>
              <a:rPr lang="en-US" altLang="zh-CN" sz="1200" b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b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由中国人民保险公司（PICC)承保。主要优势：</a:t>
            </a:r>
            <a:endParaRPr lang="zh-CN" altLang="en-US" sz="1200" b="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1、线上投保操作便捷，数据收集、汇总全面准确；</a:t>
            </a:r>
            <a:endParaRPr lang="zh-CN" altLang="en-US" sz="1200" b="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200" b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2、保险套餐灵活多样，适用于1-2周的认知实习、1-2个月的专业实习、3个月</a:t>
            </a:r>
            <a:r>
              <a:rPr lang="en-US" altLang="zh-CN" sz="1200" b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sz="1200" b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或以上的毕业实习和风险系数高的高危行业套餐等；</a:t>
            </a:r>
            <a:endParaRPr lang="zh-CN" altLang="en-US" sz="1200" b="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3、保费低、保额高，性价比超高；</a:t>
            </a:r>
            <a:endParaRPr lang="zh-CN" altLang="en-US" sz="1200" b="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4、保障全面，投保、出险适用于全国范围，包括意外伤害保险、附加急性病身故保险、交通工具乘客意外伤害保险等（详见下页）</a:t>
            </a: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注意事项：当天可以购买最早次日起保的订单，建议尽量提前下单。</a:t>
            </a:r>
            <a:endParaRPr lang="zh-CN" altLang="en-US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7504" y="114943"/>
            <a:ext cx="4597518" cy="3371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11.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更多功能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721995"/>
            <a:ext cx="4572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11.1 PICC</a:t>
            </a:r>
            <a:r>
              <a:rPr lang="zh-CN" altLang="en-US"/>
              <a:t>实习生意外伤害保险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标题 1"/>
          <p:cNvSpPr>
            <a:spLocks noGrp="1"/>
          </p:cNvSpPr>
          <p:nvPr>
            <p:ph type="ctrTitle"/>
          </p:nvPr>
        </p:nvSpPr>
        <p:spPr>
          <a:xfrm>
            <a:off x="611505" y="699770"/>
            <a:ext cx="5461000" cy="842645"/>
          </a:xfrm>
        </p:spPr>
        <p:txBody>
          <a:bodyPr anchor="b" anchorCtr="0"/>
          <a:lstStyle/>
          <a:p>
            <a:pPr marL="0" indent="0" algn="l" defTabSz="685800">
              <a:lnSpc>
                <a:spcPct val="150000"/>
              </a:lnSpc>
              <a:buClrTx/>
              <a:buSzTx/>
              <a:buFont typeface="+mj-ea"/>
            </a:pPr>
            <a:br>
              <a:rPr lang="zh-CN" altLang="en-US" sz="1200" b="0" kern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br>
              <a:rPr lang="zh-CN" altLang="en-US" sz="1200" b="0" kern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br>
              <a:rPr lang="zh-CN" altLang="en-US" sz="1200" b="0" kern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r>
              <a:rPr lang="en-US" altLang="zh-CN" sz="1400" b="1" kern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11</a:t>
            </a:r>
            <a:r>
              <a:rPr lang="en-US" altLang="zh-CN" sz="1400" b="1" kern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.2 </a:t>
            </a:r>
            <a:r>
              <a:rPr lang="en-US" altLang="zh-CN" sz="1400" b="1" kern="12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通知公告</a:t>
            </a:r>
            <a:br>
              <a:rPr lang="en-US" altLang="zh-CN" sz="1200" b="0" kern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r>
              <a:rPr lang="zh-CN" altLang="en-US" sz="1200" b="0" kern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①</a:t>
            </a:r>
            <a:r>
              <a:rPr lang="en-US" altLang="zh-CN" sz="1200" b="0" kern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zh-CN" altLang="en-US" sz="1200" b="0" kern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从右上角铃铛图标点击；</a:t>
            </a:r>
            <a:br>
              <a:rPr lang="zh-CN" altLang="en-US" sz="1200" b="0" kern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r>
              <a:rPr lang="zh-CN" altLang="en-US" sz="1200" b="0" kern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②</a:t>
            </a:r>
            <a:r>
              <a:rPr lang="en-US" altLang="zh-CN" sz="1200" b="0" kern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zh-CN" altLang="en-US" sz="1200" b="0" kern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点击学校公告；</a:t>
            </a:r>
            <a:br>
              <a:rPr lang="zh-CN" altLang="en-US" sz="1200" b="0" kern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r>
              <a:rPr lang="zh-CN" altLang="en-US" sz="1200" b="0" kern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③</a:t>
            </a:r>
            <a:r>
              <a:rPr lang="en-US" altLang="zh-CN" sz="1200" b="0" kern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zh-CN" altLang="en-US" sz="12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填写公告内容，选择发送对象</a:t>
            </a:r>
            <a:r>
              <a:rPr lang="zh-CN" altLang="en-US" sz="12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，发布公告</a:t>
            </a:r>
            <a:endParaRPr lang="zh-CN" altLang="en-US" sz="1200" b="0" kern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3959860" y="-38100"/>
            <a:ext cx="3195955" cy="3206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5" name="文本框 4"/>
          <p:cNvSpPr txBox="1"/>
          <p:nvPr/>
        </p:nvSpPr>
        <p:spPr>
          <a:xfrm>
            <a:off x="-3959860" y="7616825"/>
            <a:ext cx="3195955" cy="3206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8" name="文本框 7"/>
          <p:cNvSpPr txBox="1"/>
          <p:nvPr/>
        </p:nvSpPr>
        <p:spPr>
          <a:xfrm>
            <a:off x="538480" y="5367020"/>
            <a:ext cx="4073525" cy="4826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11.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更多功能</a:t>
            </a:r>
            <a:r>
              <a:rPr lang="en-US" dirty="0">
                <a:sym typeface="+mn-ea"/>
              </a:rPr>
              <a:t> </a:t>
            </a:r>
            <a:endParaRPr lang="zh-CN" altLang="en-US" dirty="0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9666" y="1635646"/>
            <a:ext cx="7228840" cy="316230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1907540" y="1203960"/>
            <a:ext cx="6356350" cy="3068320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  <a:endParaRPr lang="zh-CN" sz="2700" kern="0" dirty="0"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  <a:endParaRPr lang="zh-CN" sz="1350" kern="0" dirty="0"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3491865" y="1683385"/>
            <a:ext cx="3810635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2000" b="1" dirty="0">
                <a:solidFill>
                  <a:schemeClr val="tx1"/>
                </a:solidFill>
                <a:sym typeface="+mn-ea"/>
              </a:rPr>
              <a:t>集中实习、分散实习操作</a:t>
            </a:r>
            <a:r>
              <a:rPr lang="zh-CN" altLang="zh-CN" sz="2000" b="1" kern="0" dirty="0">
                <a:solidFill>
                  <a:schemeClr val="tx1"/>
                </a:solidFill>
                <a:sym typeface="+mn-ea"/>
              </a:rPr>
              <a:t>流程</a:t>
            </a:r>
            <a:endParaRPr lang="zh-CN" altLang="zh-CN" sz="20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889250" y="1636395"/>
            <a:ext cx="6940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endParaRPr lang="zh-CN" altLang="zh-CN" sz="2000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>
            <p:custDataLst>
              <p:tags r:id="rId3"/>
            </p:custDataLst>
          </p:nvPr>
        </p:nvSpPr>
        <p:spPr>
          <a:xfrm>
            <a:off x="3491865" y="2271395"/>
            <a:ext cx="2477770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管理员操作指南</a:t>
            </a:r>
            <a:endParaRPr lang="zh-CN" sz="20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6" name="矩形 75"/>
          <p:cNvSpPr/>
          <p:nvPr>
            <p:custDataLst>
              <p:tags r:id="rId4"/>
            </p:custDataLst>
          </p:nvPr>
        </p:nvSpPr>
        <p:spPr>
          <a:xfrm>
            <a:off x="2889409" y="228346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endParaRPr lang="zh-CN" altLang="en-US" sz="3600" dirty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0" name="组合 9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4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3491865" y="2859405"/>
            <a:ext cx="253301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accent1"/>
                </a:solidFill>
                <a:sym typeface="+mn-ea"/>
              </a:rPr>
              <a:t>指导教师操作指南</a:t>
            </a:r>
            <a:endParaRPr lang="zh-CN" sz="2000" b="1" kern="0" dirty="0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7"/>
            </p:custDataLst>
          </p:nvPr>
        </p:nvSpPr>
        <p:spPr>
          <a:xfrm>
            <a:off x="2916079" y="284988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endParaRPr lang="zh-CN" altLang="en-US" sz="20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>
            <p:custDataLst>
              <p:tags r:id="rId8"/>
            </p:custDataLst>
          </p:nvPr>
        </p:nvSpPr>
        <p:spPr>
          <a:xfrm>
            <a:off x="2961164" y="341630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四、</a:t>
            </a:r>
            <a:endParaRPr lang="zh-CN" altLang="en-US" sz="3600" dirty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11" name="矩形 10"/>
          <p:cNvSpPr/>
          <p:nvPr>
            <p:custDataLst>
              <p:tags r:id="rId9"/>
            </p:custDataLst>
          </p:nvPr>
        </p:nvSpPr>
        <p:spPr>
          <a:xfrm>
            <a:off x="3491865" y="3435985"/>
            <a:ext cx="253301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学生操作指南</a:t>
            </a:r>
            <a:endParaRPr lang="zh-CN" sz="2000" b="1" kern="0" dirty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1907540" y="1203960"/>
            <a:ext cx="6356350" cy="3068320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  <a:endParaRPr lang="zh-CN" sz="2700" kern="0" dirty="0"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  <a:endParaRPr lang="zh-CN" sz="1350" kern="0" dirty="0"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3491865" y="1683385"/>
            <a:ext cx="3810635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2000" b="1" dirty="0">
                <a:solidFill>
                  <a:schemeClr val="tx1"/>
                </a:solidFill>
                <a:sym typeface="+mn-ea"/>
              </a:rPr>
              <a:t>集中实习、分散实习操作</a:t>
            </a:r>
            <a:r>
              <a:rPr lang="zh-CN" altLang="zh-CN" sz="2000" b="1" kern="0" dirty="0">
                <a:solidFill>
                  <a:schemeClr val="tx1"/>
                </a:solidFill>
                <a:sym typeface="+mn-ea"/>
              </a:rPr>
              <a:t>流程</a:t>
            </a:r>
            <a:endParaRPr lang="zh-CN" altLang="zh-CN" sz="20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889250" y="1636395"/>
            <a:ext cx="6940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endParaRPr lang="zh-CN" altLang="zh-CN" sz="2000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>
            <p:custDataLst>
              <p:tags r:id="rId3"/>
            </p:custDataLst>
          </p:nvPr>
        </p:nvSpPr>
        <p:spPr>
          <a:xfrm>
            <a:off x="3491865" y="2271395"/>
            <a:ext cx="2477770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管理员操作指南</a:t>
            </a:r>
            <a:endParaRPr lang="zh-CN" sz="20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6" name="矩形 75"/>
          <p:cNvSpPr/>
          <p:nvPr>
            <p:custDataLst>
              <p:tags r:id="rId4"/>
            </p:custDataLst>
          </p:nvPr>
        </p:nvSpPr>
        <p:spPr>
          <a:xfrm>
            <a:off x="2889409" y="228346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endParaRPr lang="zh-CN" altLang="en-US" sz="3600" dirty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0" name="组合 9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4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3491865" y="2859405"/>
            <a:ext cx="253301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accent1"/>
                </a:solidFill>
                <a:sym typeface="+mn-ea"/>
              </a:rPr>
              <a:t>指导教师操作指南</a:t>
            </a:r>
            <a:endParaRPr lang="zh-CN" sz="2000" b="1" kern="0" dirty="0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7"/>
            </p:custDataLst>
          </p:nvPr>
        </p:nvSpPr>
        <p:spPr>
          <a:xfrm>
            <a:off x="2916079" y="284988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endParaRPr lang="zh-CN" altLang="en-US" sz="20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>
            <p:custDataLst>
              <p:tags r:id="rId8"/>
            </p:custDataLst>
          </p:nvPr>
        </p:nvSpPr>
        <p:spPr>
          <a:xfrm>
            <a:off x="2961164" y="341630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四、</a:t>
            </a:r>
            <a:endParaRPr lang="zh-CN" altLang="en-US" sz="3600" dirty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11" name="矩形 10"/>
          <p:cNvSpPr/>
          <p:nvPr>
            <p:custDataLst>
              <p:tags r:id="rId9"/>
            </p:custDataLst>
          </p:nvPr>
        </p:nvSpPr>
        <p:spPr>
          <a:xfrm>
            <a:off x="3491865" y="3435985"/>
            <a:ext cx="253301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学生操作指南</a:t>
            </a:r>
            <a:endParaRPr lang="zh-CN" sz="2000" b="1" kern="0" dirty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544" y="424091"/>
            <a:ext cx="28956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、系统登录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9552" y="843558"/>
            <a:ext cx="8352928" cy="11609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0" dirty="0"/>
              <a:t>系统登录</a:t>
            </a:r>
            <a:endParaRPr lang="en-US" altLang="zh-CN" b="0" dirty="0"/>
          </a:p>
          <a:p>
            <a:pPr>
              <a:lnSpc>
                <a:spcPct val="150000"/>
              </a:lnSpc>
            </a:pPr>
            <a:r>
              <a:rPr lang="zh-CN" altLang="en-US" b="0" dirty="0"/>
              <a:t>网址</a:t>
            </a:r>
            <a:r>
              <a:rPr lang="en-US" altLang="zh-CN" b="0" dirty="0"/>
              <a:t>:https://nuaa.xybsyw.com</a:t>
            </a:r>
            <a:endParaRPr lang="en-US" altLang="zh-CN" b="0" dirty="0"/>
          </a:p>
          <a:p>
            <a:pPr>
              <a:lnSpc>
                <a:spcPct val="150000"/>
              </a:lnSpc>
            </a:pPr>
            <a:r>
              <a:rPr lang="zh-CN" altLang="en-US" b="0" dirty="0"/>
              <a:t>使用南航统一身份认证账户登录</a:t>
            </a:r>
            <a:endParaRPr lang="en-US" altLang="zh-CN" b="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3808" y="2171095"/>
            <a:ext cx="3240360" cy="2806586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0" y="4624"/>
            <a:ext cx="28956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三、指导教师操作指南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Box 39"/>
          <p:cNvSpPr/>
          <p:nvPr/>
        </p:nvSpPr>
        <p:spPr>
          <a:xfrm>
            <a:off x="2776220" y="706755"/>
            <a:ext cx="3484880" cy="11360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200">
                <a:sym typeface="+mn-ea"/>
              </a:rPr>
              <a:t>实习</a:t>
            </a: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118235" y="1602105"/>
            <a:ext cx="1670685" cy="860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zh-CN" sz="1200">
                <a:solidFill>
                  <a:schemeClr val="tx1"/>
                </a:solidFill>
                <a:latin typeface="+mn-ea"/>
                <a:sym typeface="+mn-ea"/>
              </a:rPr>
              <a:t>查看我的实习生；</a:t>
            </a:r>
            <a:endParaRPr lang="en-US" altLang="zh-CN" sz="12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2.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审核</a:t>
            </a: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报名；</a:t>
            </a:r>
            <a:endParaRPr lang="zh-CN" altLang="en-US" sz="12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流程图: 过程 3"/>
          <p:cNvSpPr/>
          <p:nvPr>
            <p:custDataLst>
              <p:tags r:id="rId2"/>
            </p:custDataLst>
          </p:nvPr>
        </p:nvSpPr>
        <p:spPr>
          <a:xfrm>
            <a:off x="3433445" y="1612900"/>
            <a:ext cx="1556385" cy="85026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buClrTx/>
              <a:buSzTx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查看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签到；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2.批阅过程材料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5751195" y="1602740"/>
            <a:ext cx="1946910" cy="869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实习报告批阅；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2.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查看数据统计；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+mn-ea"/>
                <a:ea typeface="Calibri" panose="020F0502020204030204" pitchFamily="34" charset="0"/>
                <a:sym typeface="+mn-ea"/>
              </a:rPr>
              <a:t>3.</a:t>
            </a:r>
            <a:r>
              <a:rPr lang="zh-CN" altLang="en-US" sz="1200">
                <a:solidFill>
                  <a:schemeClr val="tx1"/>
                </a:solidFill>
                <a:latin typeface="+mn-ea"/>
                <a:ea typeface="Calibri" panose="020F0502020204030204" pitchFamily="34" charset="0"/>
                <a:sym typeface="+mn-ea"/>
              </a:rPr>
              <a:t>导出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实习资料；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</p:txBody>
      </p:sp>
      <p:sp>
        <p:nvSpPr>
          <p:cNvPr id="8" name="右箭头 7"/>
          <p:cNvSpPr/>
          <p:nvPr>
            <p:custDataLst>
              <p:tags r:id="rId4"/>
            </p:custDataLst>
          </p:nvPr>
        </p:nvSpPr>
        <p:spPr>
          <a:xfrm>
            <a:off x="2987675" y="1995805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>
            <p:custDataLst>
              <p:tags r:id="rId5"/>
            </p:custDataLst>
          </p:nvPr>
        </p:nvSpPr>
        <p:spPr>
          <a:xfrm>
            <a:off x="5219700" y="1995805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同侧圆角矩形 11"/>
          <p:cNvSpPr/>
          <p:nvPr>
            <p:custDataLst>
              <p:tags r:id="rId6"/>
            </p:custDataLst>
          </p:nvPr>
        </p:nvSpPr>
        <p:spPr>
          <a:xfrm>
            <a:off x="3425825" y="1247140"/>
            <a:ext cx="73533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>
                <a:latin typeface="微软雅黑" panose="020B0503020204020204" pitchFamily="34" charset="-122"/>
                <a:ea typeface="微软雅黑" panose="020B0503020204020204" pitchFamily="34" charset="-122"/>
              </a:rPr>
              <a:t>实习中</a:t>
            </a:r>
            <a:endParaRPr lang="en-US" altLang="zh-CN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同侧圆角矩形 12"/>
          <p:cNvSpPr/>
          <p:nvPr>
            <p:custDataLst>
              <p:tags r:id="rId7"/>
            </p:custDataLst>
          </p:nvPr>
        </p:nvSpPr>
        <p:spPr>
          <a:xfrm>
            <a:off x="5751195" y="1228725"/>
            <a:ext cx="686435" cy="374015"/>
          </a:xfrm>
          <a:prstGeom prst="round2Same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/>
              <a:t>实习后</a:t>
            </a:r>
            <a:endParaRPr lang="zh-CN" altLang="en-US" sz="1000"/>
          </a:p>
        </p:txBody>
      </p:sp>
      <p:sp>
        <p:nvSpPr>
          <p:cNvPr id="2" name="同侧圆角矩形 1"/>
          <p:cNvSpPr/>
          <p:nvPr>
            <p:custDataLst>
              <p:tags r:id="rId8"/>
            </p:custDataLst>
          </p:nvPr>
        </p:nvSpPr>
        <p:spPr>
          <a:xfrm>
            <a:off x="1123315" y="1247140"/>
            <a:ext cx="73533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>
                <a:latin typeface="微软雅黑" panose="020B0503020204020204" pitchFamily="34" charset="-122"/>
                <a:ea typeface="微软雅黑" panose="020B0503020204020204" pitchFamily="34" charset="-122"/>
              </a:rPr>
              <a:t>实习前</a:t>
            </a:r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8134" y="86906"/>
            <a:ext cx="28956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、角色功能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pic>
        <p:nvPicPr>
          <p:cNvPr id="3" name="图片 2" descr="提取自分散实习系统操作流程示意图（2026年修订）"/>
          <p:cNvPicPr>
            <a:picLocks noChangeAspect="1"/>
          </p:cNvPicPr>
          <p:nvPr/>
        </p:nvPicPr>
        <p:blipFill>
          <a:blip r:embed="rId1"/>
          <a:srcRect t="5405" b="6089"/>
          <a:stretch>
            <a:fillRect/>
          </a:stretch>
        </p:blipFill>
        <p:spPr>
          <a:xfrm>
            <a:off x="4876800" y="68580"/>
            <a:ext cx="4069080" cy="5095240"/>
          </a:xfrm>
          <a:prstGeom prst="rect">
            <a:avLst/>
          </a:prstGeom>
        </p:spPr>
      </p:pic>
      <p:pic>
        <p:nvPicPr>
          <p:cNvPr id="5" name="图片 4" descr="提取自集中实习系统操作流程示意图（2026年修订）"/>
          <p:cNvPicPr>
            <a:picLocks noChangeAspect="1"/>
          </p:cNvPicPr>
          <p:nvPr/>
        </p:nvPicPr>
        <p:blipFill>
          <a:blip r:embed="rId2"/>
          <a:srcRect t="9019" b="13090"/>
          <a:stretch>
            <a:fillRect/>
          </a:stretch>
        </p:blipFill>
        <p:spPr>
          <a:xfrm>
            <a:off x="179705" y="123190"/>
            <a:ext cx="4508500" cy="49688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标题 1"/>
          <p:cNvSpPr>
            <a:spLocks noGrp="1"/>
          </p:cNvSpPr>
          <p:nvPr>
            <p:ph type="ctrTitle"/>
          </p:nvPr>
        </p:nvSpPr>
        <p:spPr>
          <a:xfrm>
            <a:off x="531261" y="121824"/>
            <a:ext cx="5461000" cy="406400"/>
          </a:xfrm>
        </p:spPr>
        <p:txBody>
          <a:bodyPr anchor="b" anchorCtr="0"/>
          <a:lstStyle/>
          <a:p>
            <a:pPr algn="l" defTabSz="685800">
              <a:buClrTx/>
              <a:buSzTx/>
              <a:buFontTx/>
              <a:buNone/>
            </a:pPr>
            <a:br>
              <a:rPr lang="zh-CN" altLang="en-US" kern="1200" dirty="0">
                <a:latin typeface="Microsoft YaHei Bold" panose="020B0502040204020203" charset="-122"/>
                <a:ea typeface="Microsoft YaHei Bold" panose="020B0502040204020203" charset="-122"/>
                <a:cs typeface="+mj-cs"/>
                <a:sym typeface="宋体" panose="02010600030101010101" pitchFamily="2" charset="-122"/>
              </a:rPr>
            </a:b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3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工作台</a:t>
            </a:r>
            <a:endParaRPr 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50" y="412115"/>
            <a:ext cx="6816725" cy="125285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9750" y="483870"/>
            <a:ext cx="6816725" cy="96329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登录后默认展示工作台，可查看待办事项；也可直接点击待办事项中数字进入审核；</a:t>
            </a:r>
            <a:endParaRPr kumimoji="0" lang="en-US" altLang="zh-CN" sz="1200" b="0" kern="1200" cap="none" spc="0" normalizeH="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可查看我指导的项目、我指导的学生；</a:t>
            </a:r>
            <a:endParaRPr kumimoji="0" lang="en-US" altLang="zh-CN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关注我指导学生状态，重点跟进未参与和未激活学生完成实习；</a:t>
            </a:r>
            <a:r>
              <a:rPr kumimoji="0" lang="en-US" altLang="zh-CN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260" y="1000760"/>
            <a:ext cx="4845050" cy="49593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7" name="文本框 6"/>
          <p:cNvSpPr txBox="1"/>
          <p:nvPr/>
        </p:nvSpPr>
        <p:spPr>
          <a:xfrm>
            <a:off x="683260" y="5788660"/>
            <a:ext cx="4845050" cy="495935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3755" y="1457883"/>
            <a:ext cx="6084105" cy="3369729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1"/>
          <p:cNvSpPr>
            <a:spLocks noGrp="1"/>
          </p:cNvSpPr>
          <p:nvPr>
            <p:ph type="ctrTitle"/>
          </p:nvPr>
        </p:nvSpPr>
        <p:spPr>
          <a:xfrm>
            <a:off x="107690" y="167185"/>
            <a:ext cx="5461000" cy="393700"/>
          </a:xfrm>
        </p:spPr>
        <p:txBody>
          <a:bodyPr anchor="b" anchorCtr="0"/>
          <a:lstStyle/>
          <a:p>
            <a:pPr algn="l" defTabSz="685800">
              <a:buClrTx/>
              <a:buSzTx/>
              <a:buFontTx/>
              <a:buNone/>
            </a:pPr>
            <a:r>
              <a:rPr lang="en-US" altLang="zh-CN" kern="1200" dirty="0">
                <a:latin typeface="Microsoft YaHei Bold" panose="020B0502040204020203" charset="-122"/>
                <a:ea typeface="Microsoft YaHei Bold" panose="020B0502040204020203" charset="-122"/>
                <a:cs typeface="+mj-cs"/>
                <a:sym typeface="宋体" panose="02010600030101010101" pitchFamily="2" charset="-122"/>
              </a:rPr>
              <a:t> 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4</a:t>
            </a: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.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报名审核（分散实习学生需要指导老师审核）</a:t>
            </a:r>
            <a:endPara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20" y="417512"/>
            <a:ext cx="6816725" cy="96329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从实习过程进入报名审核；</a:t>
            </a:r>
            <a:endParaRPr kumimoji="0" lang="zh-CN" altLang="en-US" sz="1200" b="0" kern="1200" cap="none" spc="0" normalizeH="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默认展示待审核，查看学生提交的报名；也可查看已通过、已退回或全部状态的学生明细；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点击去审核，可查看报名详情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，选择通过或拒绝，拒绝后学生可重新提交；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5195" y="784225"/>
            <a:ext cx="4090670" cy="53022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6" name="文本框 5"/>
          <p:cNvSpPr txBox="1"/>
          <p:nvPr/>
        </p:nvSpPr>
        <p:spPr>
          <a:xfrm>
            <a:off x="925195" y="5362575"/>
            <a:ext cx="4090670" cy="530225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8085" y="1386840"/>
            <a:ext cx="6498590" cy="3903345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1"/>
          <p:cNvSpPr>
            <a:spLocks noGrp="1"/>
          </p:cNvSpPr>
          <p:nvPr>
            <p:ph type="ctrTitle"/>
          </p:nvPr>
        </p:nvSpPr>
        <p:spPr>
          <a:xfrm>
            <a:off x="107690" y="167185"/>
            <a:ext cx="5461000" cy="393700"/>
          </a:xfrm>
        </p:spPr>
        <p:txBody>
          <a:bodyPr anchor="b" anchorCtr="0"/>
          <a:lstStyle/>
          <a:p>
            <a:pPr algn="l" defTabSz="685800">
              <a:buClrTx/>
              <a:buSzTx/>
              <a:buFontTx/>
              <a:buNone/>
            </a:pPr>
            <a:r>
              <a:rPr lang="en-US" altLang="zh-CN" kern="1200" dirty="0">
                <a:latin typeface="Microsoft YaHei Bold" panose="020B0502040204020203" charset="-122"/>
                <a:ea typeface="Microsoft YaHei Bold" panose="020B0502040204020203" charset="-122"/>
                <a:cs typeface="+mj-cs"/>
                <a:sym typeface="宋体" panose="02010600030101010101" pitchFamily="2" charset="-122"/>
              </a:rPr>
              <a:t> 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5</a:t>
            </a: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.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实习过程</a:t>
            </a: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-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家长告知书审核</a:t>
            </a:r>
            <a:endPara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5195" y="784225"/>
            <a:ext cx="4090670" cy="53022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6" name="文本框 5"/>
          <p:cNvSpPr txBox="1"/>
          <p:nvPr/>
        </p:nvSpPr>
        <p:spPr>
          <a:xfrm>
            <a:off x="925195" y="5362575"/>
            <a:ext cx="4090670" cy="53022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5" name="文本框 4"/>
          <p:cNvSpPr txBox="1"/>
          <p:nvPr/>
        </p:nvSpPr>
        <p:spPr>
          <a:xfrm>
            <a:off x="539750" y="417195"/>
            <a:ext cx="6816725" cy="127889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实习过程，家长告知书；</a:t>
            </a:r>
            <a:endParaRPr kumimoji="0" lang="zh-CN" altLang="en-US" sz="1200" b="0" kern="1200" cap="none" spc="0" normalizeH="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默认展示待审核，查看学生提交的，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支持批量下载；</a:t>
            </a:r>
            <a:endParaRPr kumimoji="0" lang="zh-CN" altLang="en-US" sz="1200" b="0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点击去审核，可查看详情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，选择通过或拒绝，拒绝后学生可重新提交；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如设置了无需审核则无需审核，可在无需审核里面可以查看学生提交的家长告知书；</a:t>
            </a:r>
            <a:endParaRPr kumimoji="0" lang="zh-CN" altLang="en-US" sz="1200" b="0" kern="1200" cap="none" spc="0" normalizeH="0" baseline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1923415"/>
            <a:ext cx="8667115" cy="275780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lstStyle/>
          <a:p>
            <a:pPr algn="l" defTabSz="685800">
              <a:buClrTx/>
              <a:buSzTx/>
              <a:buFontTx/>
              <a:buNone/>
            </a:pP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6.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实习过程</a:t>
            </a: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-</a:t>
            </a:r>
            <a:r>
              <a:rPr lang="zh-CN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周日志批阅</a:t>
            </a:r>
            <a:endParaRPr lang="zh-CN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7995" y="267970"/>
            <a:ext cx="7620635" cy="150558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实习过程，周日志批阅；</a:t>
            </a:r>
            <a:endParaRPr kumimoji="0" lang="zh-CN" altLang="en-US" sz="1200" b="0" kern="1200" cap="none" spc="0" normalizeH="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选择需要批阅的内容，如日志、周志、月志；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默认展示待批阅，查看学生提交的周日志；也可查看已通过、已退回、无需批阅或全部状态的学生明细；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去批阅，可查看周日志详情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，选择通过或退回修改，学生修改可重新提交；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可选择对应的学生也可全选；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导出全部周志内容，或导出提交明细统统计表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4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8840" y="1288415"/>
            <a:ext cx="4956810" cy="49657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6" name="文本框 5"/>
          <p:cNvSpPr txBox="1"/>
          <p:nvPr/>
        </p:nvSpPr>
        <p:spPr>
          <a:xfrm>
            <a:off x="878840" y="5428615"/>
            <a:ext cx="4956810" cy="496570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080" y="2068195"/>
            <a:ext cx="8742680" cy="2691765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lstStyle/>
          <a:p>
            <a:pPr algn="l" defTabSz="685800">
              <a:buClrTx/>
              <a:buSzTx/>
              <a:buFontTx/>
              <a:buNone/>
            </a:pP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7.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总结</a:t>
            </a: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/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评价</a:t>
            </a: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-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报告批阅</a:t>
            </a:r>
            <a:endPara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6145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5138" y="2316163"/>
            <a:ext cx="19050" cy="19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-2445385" y="-3306445"/>
            <a:ext cx="3546475" cy="34798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7" name="文本框 16"/>
          <p:cNvSpPr txBox="1"/>
          <p:nvPr/>
        </p:nvSpPr>
        <p:spPr>
          <a:xfrm>
            <a:off x="-2445385" y="5262880"/>
            <a:ext cx="3546475" cy="34798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0" name="文本框 19"/>
          <p:cNvSpPr txBox="1"/>
          <p:nvPr/>
        </p:nvSpPr>
        <p:spPr>
          <a:xfrm>
            <a:off x="3131820" y="5198745"/>
            <a:ext cx="3052445" cy="36068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1" name="文本框 20"/>
          <p:cNvSpPr txBox="1"/>
          <p:nvPr/>
        </p:nvSpPr>
        <p:spPr>
          <a:xfrm>
            <a:off x="-49530" y="-2472055"/>
            <a:ext cx="3641090" cy="48641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3" name="文本框 22"/>
          <p:cNvSpPr txBox="1"/>
          <p:nvPr/>
        </p:nvSpPr>
        <p:spPr>
          <a:xfrm>
            <a:off x="-49530" y="3239770"/>
            <a:ext cx="3641090" cy="48641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6" name="文本框 5"/>
          <p:cNvSpPr txBox="1"/>
          <p:nvPr/>
        </p:nvSpPr>
        <p:spPr>
          <a:xfrm>
            <a:off x="528955" y="342900"/>
            <a:ext cx="8085455" cy="13887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总结</a:t>
            </a:r>
            <a:r>
              <a:rPr kumimoji="0" lang="en-US" altLang="zh-CN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评价，报告批阅；</a:t>
            </a:r>
            <a:endParaRPr kumimoji="0" lang="zh-CN" altLang="en-US" sz="1200" b="0" kern="1200" cap="none" spc="0" normalizeH="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默认展示待批阅，查看学生提交的报告；也可查看已通过、已退回、无需批阅或全部状态的学生明细；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去批阅，可查看报告详情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，选择通过或退回修改，退回后的报告学生修改可重新提交；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可选择对应的学生，也可全选；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导出全部周志内容，或导出提交明细统统计表</a:t>
            </a:r>
            <a:r>
              <a:rPr lang="en-US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4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1690" y="1216660"/>
            <a:ext cx="4955540" cy="51181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7" name="文本框 6"/>
          <p:cNvSpPr txBox="1"/>
          <p:nvPr/>
        </p:nvSpPr>
        <p:spPr>
          <a:xfrm>
            <a:off x="821690" y="5547360"/>
            <a:ext cx="4955540" cy="511810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735" y="1946514"/>
            <a:ext cx="6372125" cy="2871626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查看数据统计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点击左侧导航栏“数据统计”按钮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温馨提示：到下载中心下载时，如果表格较大，报表下载状态会显示“报表生成中”，请等待片刻即可。如长时间还是显示“报表生成中”，可按键盘“F5”键，刷新网页。</a:t>
            </a:r>
            <a:endParaRPr lang="zh-CN" altLang="en-US" sz="90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251460" y="12319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导出实习资料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实习手册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895" y="411480"/>
            <a:ext cx="7902575" cy="97663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 dirty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点击实习总结，报告批阅，已通过；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可以导出自己指导学生的实习手册；</a:t>
            </a:r>
            <a:endParaRPr kumimoji="0" lang="en-US" altLang="zh-CN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批量下载实习手册，含周日志文档，教师报告批阅的评语和评分，下载在该正在使用电脑设置的文档下载路径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849755" y="-2298065"/>
            <a:ext cx="3655060" cy="41846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9" name="文本框 8"/>
          <p:cNvSpPr txBox="1"/>
          <p:nvPr/>
        </p:nvSpPr>
        <p:spPr>
          <a:xfrm>
            <a:off x="-1849755" y="7157085"/>
            <a:ext cx="3655060" cy="41846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0" name="文本框 9"/>
          <p:cNvSpPr txBox="1"/>
          <p:nvPr/>
        </p:nvSpPr>
        <p:spPr>
          <a:xfrm>
            <a:off x="971550" y="5140325"/>
            <a:ext cx="5080000" cy="635000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1635760"/>
            <a:ext cx="8581390" cy="2436495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2095" y="154305"/>
            <a:ext cx="5461000" cy="571585"/>
          </a:xfrm>
        </p:spPr>
        <p:txBody>
          <a:bodyPr/>
          <a:lstStyle/>
          <a:p>
            <a:pPr algn="l"/>
            <a:r>
              <a:rPr lang="en-US" altLang="zh-CN" sz="1600" b="1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</a:t>
            </a:r>
            <a:r>
              <a:rPr lang="zh-CN" sz="1600" b="1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、平台操作指</a:t>
            </a:r>
            <a:r>
              <a:rPr lang="en-US" altLang="zh-CN" sz="1600" b="1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sz="1600" b="1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微信小程序</a:t>
            </a:r>
            <a:endParaRPr lang="zh-CN" altLang="en-US" sz="16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668118" y="1236260"/>
            <a:ext cx="6350000" cy="810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微信扫描下方二维码关注校友邦教师端公众号，点击实践管理，工作台，进入登录界面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输入学校、账号、密码进行登录或使用验证码登录；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从在下方我的，设置里以退出登录，切换账号或修改密码等；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63295" y="2308225"/>
            <a:ext cx="2211705" cy="2211705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6372225" y="339725"/>
            <a:ext cx="3363595" cy="40005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5" name="文本框 14"/>
          <p:cNvSpPr txBox="1"/>
          <p:nvPr/>
        </p:nvSpPr>
        <p:spPr>
          <a:xfrm>
            <a:off x="4336415" y="4705985"/>
            <a:ext cx="3363595" cy="4000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=</a:t>
            </a:r>
            <a:endParaRPr lang="en-US"/>
          </a:p>
        </p:txBody>
      </p:sp>
      <p:sp>
        <p:nvSpPr>
          <p:cNvPr id="7" name="文本框 6"/>
          <p:cNvSpPr txBox="1"/>
          <p:nvPr/>
        </p:nvSpPr>
        <p:spPr>
          <a:xfrm>
            <a:off x="5518150" y="1524635"/>
            <a:ext cx="4857115" cy="518160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9" name="图片 8"/>
          <p:cNvPicPr/>
          <p:nvPr/>
        </p:nvPicPr>
        <p:blipFill>
          <a:blip r:embed="rId3"/>
        </p:blipFill>
        <p:spPr>
          <a:xfrm>
            <a:off x="5507990" y="2154555"/>
            <a:ext cx="2971165" cy="2365375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0" name="文本框 9"/>
          <p:cNvSpPr txBox="1"/>
          <p:nvPr/>
        </p:nvSpPr>
        <p:spPr>
          <a:xfrm>
            <a:off x="5518150" y="4950460"/>
            <a:ext cx="4857115" cy="518160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0" y="2278930"/>
            <a:ext cx="2216785" cy="213868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755735" y="785301"/>
            <a:ext cx="5186722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9.1.</a:t>
            </a:r>
            <a:r>
              <a:rPr lang="zh-CN" altLang="en-US" sz="1600" dirty="0"/>
              <a:t>微信小程序</a:t>
            </a:r>
            <a:r>
              <a:rPr lang="en-US" altLang="zh-CN" sz="1600" dirty="0"/>
              <a:t>-</a:t>
            </a:r>
            <a:r>
              <a:rPr lang="zh-CN" altLang="en-US" sz="1600" dirty="0"/>
              <a:t>登录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标题 1"/>
          <p:cNvSpPr>
            <a:spLocks noGrp="1"/>
          </p:cNvSpPr>
          <p:nvPr>
            <p:ph type="ctrTitle"/>
          </p:nvPr>
        </p:nvSpPr>
        <p:spPr>
          <a:xfrm>
            <a:off x="251143" y="123190"/>
            <a:ext cx="6061075" cy="393700"/>
          </a:xfrm>
        </p:spPr>
        <p:txBody>
          <a:bodyPr anchor="b" anchorCtr="0"/>
          <a:lstStyle/>
          <a:p>
            <a:pPr algn="l" defTabSz="685800">
              <a:buClrTx/>
              <a:buSzTx/>
              <a:buFontTx/>
              <a:buNone/>
            </a:pP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9.2.</a:t>
            </a:r>
            <a:r>
              <a:rPr lang="zh-CN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我的实习生</a:t>
            </a:r>
            <a:endPara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115" y="699135"/>
            <a:ext cx="7443470" cy="1290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点击左下方，工作台；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从我的实习生，查看自己指导的学生明细及实习状态；</a:t>
            </a: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重点查看未参与，未激活学生，跟进实习进度；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可通过电话、小程序消息与实习生联系；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可一键提醒学生报名参与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5110" y="1491675"/>
            <a:ext cx="2122982" cy="3528245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lstStyle/>
          <a:p>
            <a:pPr algn="l" defTabSz="685800">
              <a:buClrTx/>
              <a:buSzTx/>
              <a:buFontTx/>
              <a:buNone/>
            </a:pP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9.3 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报名审核</a:t>
            </a:r>
            <a:endPara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88066" name="文本框 3"/>
          <p:cNvSpPr txBox="1"/>
          <p:nvPr/>
        </p:nvSpPr>
        <p:spPr>
          <a:xfrm>
            <a:off x="755650" y="483235"/>
            <a:ext cx="2133600" cy="10350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lstStyle/>
          <a:p>
            <a:endParaRPr lang="zh-CN" altLang="en-US" sz="14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483235"/>
            <a:ext cx="7880985" cy="1050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选择报名审核，可查看提交报名人数，待审核人数（含岗位修改）；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默认展示待审核，查看学生提交的报名；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也可查看已通过、已拒绝、已通过或全部提交的学生明细；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可查看报名内容</a:t>
            </a:r>
            <a:r>
              <a:rPr kumimoji="0" lang="en-US" altLang="zh-CN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，选择通过或拒绝，拒绝后学生可重新提交；也可查看已拒绝、已通过或未报名的学生明细；</a:t>
            </a:r>
            <a:r>
              <a:rPr kumimoji="0" lang="en-US" altLang="zh-CN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4977" y="1533525"/>
            <a:ext cx="6805750" cy="319358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lstStyle/>
          <a:p>
            <a:pPr algn="l" defTabSz="685800">
              <a:buClrTx/>
              <a:buSzTx/>
              <a:buFontTx/>
              <a:buNone/>
            </a:pP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9.4.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查看签到</a:t>
            </a:r>
            <a:endPara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555625"/>
            <a:ext cx="6637020" cy="74295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从左下角工作台，过程管理，选择学生签到，可查看学生签到率和外勤率；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可按日期查看已签到、外勤、未签到、未激活明细，重点关注未签到；</a:t>
            </a:r>
            <a:r>
              <a:rPr kumimoji="0" lang="en-US" altLang="zh-CN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9915" y="640715"/>
            <a:ext cx="4714875" cy="523875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5" name="图片 4"/>
          <p:cNvPicPr/>
          <p:nvPr/>
        </p:nvPicPr>
        <p:blipFill>
          <a:blip r:embed="rId1"/>
        </p:blipFill>
        <p:spPr>
          <a:xfrm>
            <a:off x="971750" y="1256975"/>
            <a:ext cx="6418985" cy="33309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589915" y="5638165"/>
            <a:ext cx="4714875" cy="523875"/>
          </a:xfrm>
          <a:prstGeom prst="rect">
            <a:avLst/>
          </a:prstGeom>
        </p:spPr>
        <p:txBody>
          <a:bodyPr/>
          <a:lstStyle/>
          <a:p/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1907540" y="1203960"/>
            <a:ext cx="6356350" cy="3068320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  <a:endParaRPr lang="zh-CN" sz="2700" kern="0" dirty="0"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  <a:endParaRPr lang="zh-CN" sz="1350" kern="0" dirty="0"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3491865" y="1683385"/>
            <a:ext cx="3810635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2000" b="1" dirty="0">
                <a:solidFill>
                  <a:schemeClr val="tx1"/>
                </a:solidFill>
                <a:sym typeface="+mn-ea"/>
              </a:rPr>
              <a:t>集中实习、分散实习操作</a:t>
            </a:r>
            <a:r>
              <a:rPr lang="zh-CN" altLang="zh-CN" sz="2000" b="1" kern="0" dirty="0">
                <a:solidFill>
                  <a:schemeClr val="tx1"/>
                </a:solidFill>
                <a:sym typeface="+mn-ea"/>
              </a:rPr>
              <a:t>流程</a:t>
            </a:r>
            <a:endParaRPr lang="zh-CN" altLang="zh-CN" sz="20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889250" y="1636395"/>
            <a:ext cx="6940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endParaRPr lang="zh-CN" altLang="zh-CN" sz="2000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>
            <p:custDataLst>
              <p:tags r:id="rId3"/>
            </p:custDataLst>
          </p:nvPr>
        </p:nvSpPr>
        <p:spPr>
          <a:xfrm>
            <a:off x="3491865" y="2271395"/>
            <a:ext cx="2477770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accent1"/>
                </a:solidFill>
                <a:sym typeface="+mn-ea"/>
              </a:rPr>
              <a:t>管理员操作指南</a:t>
            </a:r>
            <a:endParaRPr lang="zh-CN" sz="2000" b="1" kern="0" dirty="0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76" name="矩形 75"/>
          <p:cNvSpPr/>
          <p:nvPr>
            <p:custDataLst>
              <p:tags r:id="rId4"/>
            </p:custDataLst>
          </p:nvPr>
        </p:nvSpPr>
        <p:spPr>
          <a:xfrm>
            <a:off x="2889409" y="228346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endParaRPr lang="zh-CN" altLang="en-US" sz="20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0" name="组合 9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4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3491865" y="2859405"/>
            <a:ext cx="253301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指导教师操作指南</a:t>
            </a:r>
            <a:endParaRPr 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7"/>
            </p:custDataLst>
          </p:nvPr>
        </p:nvSpPr>
        <p:spPr>
          <a:xfrm>
            <a:off x="2916079" y="284988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endParaRPr lang="zh-CN" altLang="en-US" sz="3600" dirty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8" name="矩形 7"/>
          <p:cNvSpPr/>
          <p:nvPr>
            <p:custDataLst>
              <p:tags r:id="rId8"/>
            </p:custDataLst>
          </p:nvPr>
        </p:nvSpPr>
        <p:spPr>
          <a:xfrm>
            <a:off x="2961164" y="341630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四、</a:t>
            </a:r>
            <a:endParaRPr lang="zh-CN" altLang="en-US" sz="3600" dirty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11" name="矩形 10"/>
          <p:cNvSpPr/>
          <p:nvPr>
            <p:custDataLst>
              <p:tags r:id="rId9"/>
            </p:custDataLst>
          </p:nvPr>
        </p:nvSpPr>
        <p:spPr>
          <a:xfrm>
            <a:off x="3491865" y="3435985"/>
            <a:ext cx="253301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学生操作指南</a:t>
            </a:r>
            <a:endParaRPr lang="zh-CN" sz="2000" b="1" kern="0" dirty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lstStyle/>
          <a:p>
            <a:pPr algn="l" defTabSz="685800">
              <a:buClrTx/>
              <a:buSzTx/>
              <a:buFontTx/>
              <a:buNone/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9.5</a:t>
            </a: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家长告知书审核</a:t>
            </a:r>
            <a:endPara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555625"/>
            <a:ext cx="6637020" cy="57602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defTabSz="914400">
              <a:lnSpc>
                <a:spcPct val="130000"/>
              </a:lnSpc>
              <a:buClrTx/>
              <a:buSzTx/>
              <a:defRPr/>
            </a:pP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指导的项目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，过程管理，家长告知书，可查看审核学生提交的家长告知书；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411480"/>
            <a:ext cx="4714875" cy="52387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6" name="文本框 5"/>
          <p:cNvSpPr txBox="1"/>
          <p:nvPr/>
        </p:nvSpPr>
        <p:spPr>
          <a:xfrm>
            <a:off x="589915" y="5638165"/>
            <a:ext cx="4714875" cy="523875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05" y="1049889"/>
            <a:ext cx="1811148" cy="400465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747" y="1049920"/>
            <a:ext cx="1811148" cy="400465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785" y="1050060"/>
            <a:ext cx="1811148" cy="400465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lstStyle/>
          <a:p>
            <a:pPr algn="l" defTabSz="685800">
              <a:buClrTx/>
              <a:buSzTx/>
              <a:buFontTx/>
              <a:buNone/>
            </a:pP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9.6.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周日志批阅</a:t>
            </a:r>
            <a:endPara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411480"/>
            <a:ext cx="7914640" cy="810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从左下角工作台，过程管理，选择周日志批阅，可查看已提交周日志篇数，待批阅篇数；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默认展示待批阅，查看待批阅学生提交的周日志；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也可查看已批阅、已退回或无需批阅的周日志明细；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选择批阅通过或退回修改，批阅通过后可根据要求设置进行评分评语，退回修改的学生可重新修改后提交；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740" y="1275660"/>
            <a:ext cx="6498590" cy="356616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lstStyle/>
          <a:p>
            <a:pPr algn="l" defTabSz="685800">
              <a:buClrTx/>
              <a:buSzTx/>
              <a:buFontTx/>
              <a:buNone/>
            </a:pPr>
            <a:r>
              <a:rPr lang="en-US" altLang="zh-CN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9.7.</a:t>
            </a:r>
            <a:r>
              <a: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实习报告批阅</a:t>
            </a:r>
            <a:endPara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9795" y="1550035"/>
            <a:ext cx="7680960" cy="343789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467360" y="483235"/>
            <a:ext cx="7813675" cy="1050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从左下角工作台，过程管理，选择实习报告，可查看已提交报告篇数，待批阅篇数；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默认展示待批阅，查看待批阅学生提交的报告；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也可查看已批阅、已退回或无需批阅的报告；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可预览学生报告内容；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选择批阅通过或退回修改，批阅通过后可根据要求设置进行评分评语，退回修改的学生可重新修改后提交；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0"/>
            <a:ext cx="5461159" cy="393859"/>
          </a:xfrm>
        </p:spPr>
        <p:txBody>
          <a:bodyPr/>
          <a:lstStyle/>
          <a:p>
            <a:pPr algn="l"/>
            <a:r>
              <a:rPr 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9.8.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查看数据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995" y="4629150"/>
            <a:ext cx="5080000" cy="103822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5" name="文本框 4"/>
          <p:cNvSpPr txBox="1"/>
          <p:nvPr/>
        </p:nvSpPr>
        <p:spPr>
          <a:xfrm>
            <a:off x="1043940" y="280035"/>
            <a:ext cx="7002780" cy="9569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①</a:t>
            </a: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从小程序，左下角，点击大数据；</a:t>
            </a:r>
            <a:endParaRPr kumimoji="0" lang="zh-CN" altLang="en-US" sz="1200" b="0" kern="1200" cap="none" spc="0" normalizeH="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②</a:t>
            </a: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查看今日数据，如今日签到地图、周日志提交情况、周日志批阅情况等；</a:t>
            </a:r>
            <a:endParaRPr kumimoji="0" lang="zh-CN" altLang="en-US" sz="1200" b="0" kern="1200" cap="none" spc="0" normalizeH="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zh-CN" altLang="en-US" sz="1200" b="0" dirty="0">
                <a:solidFill>
                  <a:schemeClr val="tx1"/>
                </a:solidFill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③</a:t>
            </a: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查看实习数据，包含学生实习分布情况、实时动态、学生参与统计、周日志提交率、学生异常监控；</a:t>
            </a:r>
            <a:endParaRPr kumimoji="0" lang="zh-CN" altLang="en-US" sz="1200" b="0" kern="1200" cap="none" spc="0" normalizeH="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200" b="0" kern="1200" cap="none" spc="0" normalizeH="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650" y="-2310765"/>
            <a:ext cx="4939665" cy="5334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6" name="文本框 5"/>
          <p:cNvSpPr txBox="1"/>
          <p:nvPr/>
        </p:nvSpPr>
        <p:spPr>
          <a:xfrm>
            <a:off x="755650" y="2715260"/>
            <a:ext cx="4939665" cy="533400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7540" y="1365250"/>
            <a:ext cx="4692015" cy="3263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1907540" y="1203960"/>
            <a:ext cx="6356350" cy="3068320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  <a:endParaRPr lang="zh-CN" sz="2700" kern="0" dirty="0"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  <a:endParaRPr lang="zh-CN" sz="1350" kern="0" dirty="0"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3491865" y="1683385"/>
            <a:ext cx="3810635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2000" b="1" dirty="0">
                <a:solidFill>
                  <a:schemeClr val="tx1"/>
                </a:solidFill>
                <a:sym typeface="+mn-ea"/>
              </a:rPr>
              <a:t>集中实习、分散实习操作</a:t>
            </a:r>
            <a:r>
              <a:rPr lang="zh-CN" altLang="zh-CN" sz="2000" b="1" kern="0" dirty="0">
                <a:solidFill>
                  <a:schemeClr val="tx1"/>
                </a:solidFill>
                <a:sym typeface="+mn-ea"/>
              </a:rPr>
              <a:t>流程</a:t>
            </a:r>
            <a:endParaRPr lang="zh-CN" altLang="zh-CN" sz="20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889250" y="1636395"/>
            <a:ext cx="6940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endParaRPr lang="zh-CN" altLang="zh-CN" sz="2000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>
            <p:custDataLst>
              <p:tags r:id="rId3"/>
            </p:custDataLst>
          </p:nvPr>
        </p:nvSpPr>
        <p:spPr>
          <a:xfrm>
            <a:off x="3491865" y="2271395"/>
            <a:ext cx="2477770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管理员操作指南</a:t>
            </a:r>
            <a:endParaRPr lang="zh-CN" sz="20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6" name="矩形 75"/>
          <p:cNvSpPr/>
          <p:nvPr>
            <p:custDataLst>
              <p:tags r:id="rId4"/>
            </p:custDataLst>
          </p:nvPr>
        </p:nvSpPr>
        <p:spPr>
          <a:xfrm>
            <a:off x="2889409" y="228346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endParaRPr lang="zh-CN" altLang="en-US" sz="3600" dirty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0" name="组合 9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4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3491865" y="2859405"/>
            <a:ext cx="253301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指导教师操作指南</a:t>
            </a:r>
            <a:endParaRPr 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7"/>
            </p:custDataLst>
          </p:nvPr>
        </p:nvSpPr>
        <p:spPr>
          <a:xfrm>
            <a:off x="2916079" y="284988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endParaRPr lang="zh-CN" altLang="en-US" sz="3600" dirty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8" name="矩形 7"/>
          <p:cNvSpPr/>
          <p:nvPr>
            <p:custDataLst>
              <p:tags r:id="rId8"/>
            </p:custDataLst>
          </p:nvPr>
        </p:nvSpPr>
        <p:spPr>
          <a:xfrm>
            <a:off x="2927509" y="341630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p>
            <a:pPr algn="ctr" defTabSz="914400"/>
            <a:r>
              <a:rPr lang="zh-CN" sz="20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四、</a:t>
            </a:r>
            <a:endParaRPr lang="zh-CN" altLang="en-US" sz="20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>
            <p:custDataLst>
              <p:tags r:id="rId9"/>
            </p:custDataLst>
          </p:nvPr>
        </p:nvSpPr>
        <p:spPr>
          <a:xfrm>
            <a:off x="3491865" y="3435985"/>
            <a:ext cx="253301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accent1"/>
                </a:solidFill>
                <a:sym typeface="+mn-ea"/>
              </a:rPr>
              <a:t>学生操作指南</a:t>
            </a:r>
            <a:endParaRPr lang="zh-CN" sz="2000" b="1" kern="0" dirty="0">
              <a:solidFill>
                <a:schemeClr val="accent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3215" y="60325"/>
            <a:ext cx="386016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三、学生端操作指南</a:t>
            </a:r>
            <a:endParaRPr lang="zh-CN" kern="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noProof="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电脑网页端</a:t>
            </a:r>
            <a:r>
              <a:rPr lang="en-US" altLang="zh-CN" noProof="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-</a:t>
            </a:r>
            <a:r>
              <a:rPr lang="zh-CN" altLang="en-US" noProof="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登录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568" y="771550"/>
            <a:ext cx="8352928" cy="11609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0" dirty="0"/>
              <a:t>系统登录网址</a:t>
            </a:r>
            <a:r>
              <a:rPr lang="en-US" altLang="zh-CN" b="0" dirty="0"/>
              <a:t>:https://nuaa.xybsyw.com</a:t>
            </a:r>
            <a:endParaRPr lang="en-US" altLang="zh-CN" b="0" dirty="0"/>
          </a:p>
          <a:p>
            <a:pPr>
              <a:lnSpc>
                <a:spcPct val="150000"/>
              </a:lnSpc>
            </a:pPr>
            <a:r>
              <a:rPr lang="zh-CN" altLang="en-US" b="0" dirty="0"/>
              <a:t>使用南航统一身份认证账户登录</a:t>
            </a:r>
            <a:endParaRPr lang="en-US" altLang="zh-CN" b="0" dirty="0"/>
          </a:p>
          <a:p>
            <a:pPr>
              <a:lnSpc>
                <a:spcPct val="150000"/>
              </a:lnSpc>
            </a:pPr>
            <a:r>
              <a:rPr lang="zh-CN" altLang="en-US" b="0" dirty="0"/>
              <a:t>按提示绑定手机（手机号码是登录小程序的账号）即可</a:t>
            </a:r>
            <a:endParaRPr lang="zh-CN" altLang="en-US" b="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99792" y="2067694"/>
            <a:ext cx="3240360" cy="2806586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308610" y="133826"/>
            <a:ext cx="2681288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1500" b="1" kern="0" dirty="0">
                <a:solidFill>
                  <a:schemeClr val="tx1"/>
                </a:solidFill>
                <a:sym typeface="+mn-ea"/>
              </a:rPr>
              <a:t>2</a:t>
            </a:r>
            <a:r>
              <a:rPr lang="zh-CN" altLang="en-US" sz="1500" b="1" kern="0" dirty="0">
                <a:solidFill>
                  <a:schemeClr val="tx1"/>
                </a:solidFill>
                <a:sym typeface="+mn-ea"/>
              </a:rPr>
              <a:t>、角色功能</a:t>
            </a:r>
            <a:endParaRPr lang="en-US" alt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25" name="TextBox 39"/>
          <p:cNvSpPr/>
          <p:nvPr/>
        </p:nvSpPr>
        <p:spPr>
          <a:xfrm>
            <a:off x="2776220" y="706755"/>
            <a:ext cx="3484880" cy="11360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2000" dirty="0">
                <a:sym typeface="+mn-ea"/>
              </a:rPr>
              <a:t>实习</a:t>
            </a: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905510" y="1595120"/>
            <a:ext cx="2157095" cy="12833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en-US" altLang="zh-CN" sz="20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+mn-ea"/>
              </a:rPr>
              <a:t>认证学籍</a:t>
            </a:r>
            <a:endParaRPr lang="zh-CN" altLang="en-US" sz="20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+mn-ea"/>
              </a:rPr>
              <a:t>2.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+mn-ea"/>
              </a:rPr>
              <a:t>查看实习任务</a:t>
            </a:r>
            <a:endParaRPr lang="zh-CN" altLang="en-US" sz="20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+mn-ea"/>
              </a:rPr>
              <a:t>3.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+mn-ea"/>
              </a:rPr>
              <a:t>实习报名</a:t>
            </a:r>
            <a:endParaRPr lang="zh-CN" altLang="en-US" sz="2000">
              <a:solidFill>
                <a:schemeClr val="tx1"/>
              </a:solidFill>
              <a:latin typeface="+mn-ea"/>
            </a:endParaRPr>
          </a:p>
          <a:p>
            <a:pPr algn="l"/>
            <a:endParaRPr lang="zh-CN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流程图: 过程 3"/>
          <p:cNvSpPr/>
          <p:nvPr>
            <p:custDataLst>
              <p:tags r:id="rId2"/>
            </p:custDataLst>
          </p:nvPr>
        </p:nvSpPr>
        <p:spPr>
          <a:xfrm>
            <a:off x="3488055" y="1585595"/>
            <a:ext cx="2021840" cy="129286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1.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实习签到；</a:t>
            </a:r>
            <a:endParaRPr kumimoji="0" lang="zh-CN" altLang="en-US" sz="2000" u="none" strike="noStrike" kern="1200" cap="none" spc="0" normalizeH="0" baseline="0" noProof="1">
              <a:solidFill>
                <a:schemeClr val="tx1"/>
              </a:solidFill>
              <a:latin typeface="+mn-ea"/>
              <a:sym typeface="Calibri" panose="020F0502020204030204" pitchFamily="34" charset="0"/>
            </a:endParaRP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2.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提交过程材料</a:t>
            </a:r>
            <a:r>
              <a:rPr lang="en-US" altLang="zh-CN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; </a:t>
            </a:r>
            <a:endParaRPr lang="en-US" altLang="zh-CN" sz="2000">
              <a:solidFill>
                <a:schemeClr val="tx1"/>
              </a:solidFill>
              <a:latin typeface="+mn-ea"/>
              <a:sym typeface="Calibri" panose="020F0502020204030204" pitchFamily="34" charset="0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5939155" y="1585595"/>
            <a:ext cx="2175510" cy="12928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提交实习报告、提交成绩鉴定等</a:t>
            </a:r>
            <a:endParaRPr lang="zh-CN" altLang="en-US" sz="2000" dirty="0">
              <a:solidFill>
                <a:schemeClr val="tx1"/>
              </a:solidFill>
              <a:latin typeface="+mn-ea"/>
              <a:sym typeface="Calibri" panose="020F0502020204030204" pitchFamily="34" charset="0"/>
            </a:endParaRPr>
          </a:p>
        </p:txBody>
      </p:sp>
      <p:sp>
        <p:nvSpPr>
          <p:cNvPr id="8" name="右箭头 7"/>
          <p:cNvSpPr/>
          <p:nvPr>
            <p:custDataLst>
              <p:tags r:id="rId4"/>
            </p:custDataLst>
          </p:nvPr>
        </p:nvSpPr>
        <p:spPr>
          <a:xfrm>
            <a:off x="3167380" y="2139315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9" name="右箭头 8"/>
          <p:cNvSpPr/>
          <p:nvPr>
            <p:custDataLst>
              <p:tags r:id="rId5"/>
            </p:custDataLst>
          </p:nvPr>
        </p:nvSpPr>
        <p:spPr>
          <a:xfrm>
            <a:off x="5614670" y="2139315"/>
            <a:ext cx="215900" cy="75565"/>
          </a:xfrm>
          <a:prstGeom prst="rightArrow">
            <a:avLst>
              <a:gd name="adj1" fmla="val 49579"/>
              <a:gd name="adj2" fmla="val 50000"/>
            </a:avLst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2" name="同侧圆角矩形 11"/>
          <p:cNvSpPr/>
          <p:nvPr>
            <p:custDataLst>
              <p:tags r:id="rId6"/>
            </p:custDataLst>
          </p:nvPr>
        </p:nvSpPr>
        <p:spPr>
          <a:xfrm>
            <a:off x="3488055" y="1219517"/>
            <a:ext cx="1162685" cy="365760"/>
          </a:xfrm>
          <a:prstGeom prst="round2Same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/>
              <a:t>实习中</a:t>
            </a:r>
            <a:endParaRPr lang="zh-CN" altLang="en-US" sz="2000" dirty="0"/>
          </a:p>
        </p:txBody>
      </p:sp>
      <p:sp>
        <p:nvSpPr>
          <p:cNvPr id="13" name="同侧圆角矩形 12"/>
          <p:cNvSpPr/>
          <p:nvPr>
            <p:custDataLst>
              <p:tags r:id="rId7"/>
            </p:custDataLst>
          </p:nvPr>
        </p:nvSpPr>
        <p:spPr>
          <a:xfrm>
            <a:off x="5926619" y="1211262"/>
            <a:ext cx="1157605" cy="374015"/>
          </a:xfrm>
          <a:prstGeom prst="round2Same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/>
              <a:t>实习后</a:t>
            </a:r>
            <a:endParaRPr lang="zh-CN" altLang="en-US" sz="2000" dirty="0"/>
          </a:p>
        </p:txBody>
      </p:sp>
      <p:sp>
        <p:nvSpPr>
          <p:cNvPr id="2" name="同侧圆角矩形 1"/>
          <p:cNvSpPr/>
          <p:nvPr>
            <p:custDataLst>
              <p:tags r:id="rId8"/>
            </p:custDataLst>
          </p:nvPr>
        </p:nvSpPr>
        <p:spPr>
          <a:xfrm>
            <a:off x="922655" y="1219835"/>
            <a:ext cx="1107440" cy="365760"/>
          </a:xfrm>
          <a:prstGeom prst="round2Same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/>
              <a:t>实习前</a:t>
            </a:r>
            <a:endParaRPr lang="zh-CN" altLang="en-US" sz="2000" dirty="0"/>
          </a:p>
        </p:txBody>
      </p:sp>
    </p:spTree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9115" y="483870"/>
            <a:ext cx="6816725" cy="60579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400" kern="1200" cap="none" spc="0" normalizeH="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①</a:t>
            </a:r>
            <a:r>
              <a:rPr kumimoji="0" lang="en-US" altLang="zh-CN" sz="1400" kern="1200" cap="none" spc="0" normalizeH="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sz="1400" kern="1200" cap="none" spc="0" normalizeH="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从左上角点击我要实习；</a:t>
            </a:r>
            <a:endParaRPr kumimoji="0" lang="en-US" altLang="zh-CN" sz="1400" kern="1200" cap="none" spc="0" normalizeH="0" baseline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②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查看实习任务，明确实习的相关要求，按要求完成</a:t>
            </a:r>
            <a:endParaRPr kumimoji="0" lang="zh-CN" sz="1400" kern="1200" cap="none" spc="0" normalizeH="0" baseline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7504" y="145316"/>
            <a:ext cx="5041106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3. 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查看实习任务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544" y="1203598"/>
            <a:ext cx="8388424" cy="3170475"/>
          </a:xfrm>
          <a:prstGeom prst="rect">
            <a:avLst/>
          </a:prstGeom>
          <a:solidFill>
            <a:srgbClr val="009EDE"/>
          </a:solidFill>
          <a:ln>
            <a:solidFill>
              <a:srgbClr val="009EDE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endParaRPr lang="zh-CN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483870"/>
            <a:ext cx="7501890" cy="95948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①</a:t>
            </a:r>
            <a:r>
              <a:rPr kumimoji="0" lang="en-US" altLang="zh-CN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准备工作</a:t>
            </a:r>
            <a:r>
              <a:rPr kumimoji="0" lang="en-US" altLang="zh-CN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家长告知书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或者准备工作→实习任务里面直接提交</a:t>
            </a:r>
            <a:endParaRPr kumimoji="0" lang="zh-CN" altLang="en-US" sz="1400" kern="1200" cap="none" spc="0" normalizeH="0" baseline="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②</a:t>
            </a:r>
            <a:r>
              <a:rPr kumimoji="0" lang="en-US" altLang="zh-CN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载模版，线下签字，上传图片格式的文件</a:t>
            </a:r>
            <a:endParaRPr kumimoji="0" lang="en-US" altLang="zh-CN" sz="1400" kern="1200" cap="none" spc="0" normalizeH="0" baseline="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③ 如需要修改可以重新提交</a:t>
            </a:r>
            <a:endParaRPr kumimoji="0" lang="zh-CN" altLang="en-US" sz="1400" kern="1200" cap="none" spc="0" normalizeH="0" baseline="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9149" y="101457"/>
            <a:ext cx="5041106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4.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提交家长告知书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36458"/>
            <a:ext cx="9144000" cy="1870583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636458"/>
            <a:ext cx="3963423" cy="3130132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endParaRPr lang="zh-CN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483870"/>
            <a:ext cx="7501890" cy="95948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①</a:t>
            </a:r>
            <a:r>
              <a:rPr kumimoji="0" lang="en-US" altLang="zh-CN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过程管理</a:t>
            </a:r>
            <a:r>
              <a:rPr kumimoji="0" lang="en-US" altLang="zh-CN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实习日志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→选择提交日志或周志（根据实习计划设置的任务选择）</a:t>
            </a:r>
            <a:endParaRPr kumimoji="0" lang="zh-CN" altLang="en-US" sz="1400" kern="1200" cap="none" spc="0" normalizeH="0" baseline="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②</a:t>
            </a:r>
            <a:r>
              <a:rPr kumimoji="0" lang="en-US" altLang="zh-CN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新建周志或日志</a:t>
            </a:r>
            <a:endParaRPr kumimoji="0" lang="en-US" altLang="zh-CN" sz="1400" kern="1200" cap="none" spc="0" normalizeH="0" baseline="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③ 如需要再次修改或暂不提交可以存为</a:t>
            </a:r>
            <a:endParaRPr kumimoji="0" lang="zh-CN" altLang="en-US" sz="1400" kern="1200" cap="none" spc="0" normalizeH="0" baseline="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9149" y="101457"/>
            <a:ext cx="5041106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5.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周日志提交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419622"/>
            <a:ext cx="9144000" cy="279951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544" y="424091"/>
            <a:ext cx="28956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、系统登录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9552" y="843558"/>
            <a:ext cx="8352928" cy="11609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0" dirty="0"/>
              <a:t>系统登录</a:t>
            </a:r>
            <a:endParaRPr lang="en-US" altLang="zh-CN" b="0" dirty="0"/>
          </a:p>
          <a:p>
            <a:pPr>
              <a:lnSpc>
                <a:spcPct val="150000"/>
              </a:lnSpc>
            </a:pPr>
            <a:r>
              <a:rPr lang="zh-CN" altLang="en-US" b="0" dirty="0"/>
              <a:t>网址</a:t>
            </a:r>
            <a:r>
              <a:rPr lang="en-US" altLang="zh-CN" b="0" dirty="0"/>
              <a:t>:https://nuaa.xybsyw.com</a:t>
            </a:r>
            <a:endParaRPr lang="en-US" altLang="zh-CN" b="0" dirty="0"/>
          </a:p>
          <a:p>
            <a:pPr>
              <a:lnSpc>
                <a:spcPct val="150000"/>
              </a:lnSpc>
            </a:pPr>
            <a:r>
              <a:rPr lang="zh-CN" altLang="en-US" b="0" dirty="0"/>
              <a:t>使用南航统一身份认证账户登录</a:t>
            </a:r>
            <a:endParaRPr lang="en-US" altLang="zh-CN" b="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3808" y="2171095"/>
            <a:ext cx="3240360" cy="2806586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0" y="4624"/>
            <a:ext cx="28956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二、管理员指南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0880" y="466090"/>
            <a:ext cx="7748270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我要实习</a:t>
            </a:r>
            <a:r>
              <a:rPr lang="en-US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→</a:t>
            </a: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实习任务；</a:t>
            </a:r>
            <a:endParaRPr kumimoji="0" lang="en-US" altLang="zh-CN" sz="1400" kern="1200" cap="none" spc="0" normalizeH="0" baseline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先完成实习评价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→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下载报告模版，按要求完成，提交实习报告；</a:t>
            </a:r>
            <a:endParaRPr lang="zh-CN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或者在左侧过程考核中选择实习评价和实习报告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9" name="图片 8" descr="微信图片_202502211529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43766" y="1635646"/>
            <a:ext cx="3231515" cy="3076575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107504" y="92487"/>
            <a:ext cx="5041106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6.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提交实习报告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395730"/>
            <a:ext cx="3584972" cy="3940711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b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6760" y="414655"/>
            <a:ext cx="7785100" cy="800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我要实习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→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过程考核中选择实习报告；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选择已通过或无需批阅的实习报告；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下载实习手册，含周日志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66661" y="1481951"/>
            <a:ext cx="5945298" cy="3625667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2" name="文本框 21"/>
          <p:cNvSpPr txBox="1"/>
          <p:nvPr/>
        </p:nvSpPr>
        <p:spPr>
          <a:xfrm>
            <a:off x="179512" y="84485"/>
            <a:ext cx="4981574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7.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导出实习手册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7584" y="1131590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说明：截图因为测试账号无数据是空白的</a:t>
            </a:r>
            <a:endParaRPr lang="zh-CN" altLang="en-US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60" y="1995805"/>
            <a:ext cx="2229485" cy="244792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9160" y="915670"/>
            <a:ext cx="7377430" cy="79502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28600" marR="0" indent="-228600" algn="l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扫描“校友邦”公众号二维码；点击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实习成长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实习任务，可进入校友邦小程序；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或者微信关注小程序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校友邦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直接进入</a:t>
            </a:r>
            <a:endParaRPr kumimoji="0" lang="zh-CN" altLang="en-US" sz="1400" kern="1200" cap="none" spc="0" normalizeH="0" baseline="0" noProof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251460" y="123190"/>
            <a:ext cx="5461000" cy="74993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lvl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、平台操作指南</a:t>
            </a: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微信小程序</a:t>
            </a: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8.1.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微信小程序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登录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71775" y="2139315"/>
            <a:ext cx="2146300" cy="2094230"/>
            <a:chOff x="7426" y="3369"/>
            <a:chExt cx="3380" cy="329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26" y="3369"/>
              <a:ext cx="3380" cy="3299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8769" y="3483"/>
              <a:ext cx="1021" cy="454"/>
            </a:xfrm>
            <a:prstGeom prst="rect">
              <a:avLst/>
            </a:prstGeom>
            <a:noFill/>
            <a:ln w="60325" cmpd="sng">
              <a:solidFill>
                <a:srgbClr val="FF0000">
                  <a:alpha val="78000"/>
                </a:srgbClr>
              </a:solidFill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 t="8111"/>
          <a:stretch>
            <a:fillRect/>
          </a:stretch>
        </p:blipFill>
        <p:spPr>
          <a:xfrm>
            <a:off x="5868035" y="2040255"/>
            <a:ext cx="2418715" cy="219329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4427855" y="386778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0" name="椭圆 9"/>
          <p:cNvSpPr/>
          <p:nvPr/>
        </p:nvSpPr>
        <p:spPr>
          <a:xfrm>
            <a:off x="4355465" y="221170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2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115" y="72390"/>
            <a:ext cx="5461159" cy="393859"/>
          </a:xfrm>
        </p:spPr>
        <p:txBody>
          <a:bodyPr/>
          <a:lstStyle/>
          <a:p>
            <a:pPr algn="l"/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8.2.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注册认证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7405" y="466090"/>
            <a:ext cx="6374765" cy="1037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点击立即登陆；</a:t>
            </a:r>
            <a:endParaRPr kumimoji="0" lang="zh-CN" altLang="en-US" sz="1400" kern="1200" cap="none" spc="0" normalizeH="0" baseline="0" noProof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选择微信快速登录，用手机号注册；</a:t>
            </a:r>
            <a:endParaRPr lang="zh-CN" altLang="en-US" sz="1400" noProof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选择学籍认证，按要求准确填写</a:t>
            </a:r>
            <a:r>
              <a:rPr lang="zh-CN" sz="1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学籍信息，提交认证；如认证不通过，核对学籍信息修改后再提交</a:t>
            </a:r>
            <a:endParaRPr kumimoji="0" lang="zh-CN" sz="1400" kern="1200" cap="none" spc="0" normalizeH="0" baseline="0" noProof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43305" y="1612900"/>
            <a:ext cx="1869440" cy="3371850"/>
            <a:chOff x="1643" y="2540"/>
            <a:chExt cx="2944" cy="531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43" y="2540"/>
              <a:ext cx="2945" cy="5310"/>
            </a:xfrm>
            <a:prstGeom prst="rect">
              <a:avLst/>
            </a:prstGeom>
          </p:spPr>
        </p:pic>
        <p:sp>
          <p:nvSpPr>
            <p:cNvPr id="3" name="椭圆 2"/>
            <p:cNvSpPr/>
            <p:nvPr/>
          </p:nvSpPr>
          <p:spPr>
            <a:xfrm>
              <a:off x="3117" y="3029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1</a:t>
              </a:r>
              <a:endParaRPr lang="en-US" altLang="zh-CN"/>
            </a:p>
          </p:txBody>
        </p:sp>
        <p:sp>
          <p:nvSpPr>
            <p:cNvPr id="5" name="椭圆 4"/>
            <p:cNvSpPr/>
            <p:nvPr/>
          </p:nvSpPr>
          <p:spPr>
            <a:xfrm>
              <a:off x="4135" y="7111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2</a:t>
              </a:r>
              <a:endParaRPr lang="en-US" altLang="zh-CN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18205" y="1612900"/>
            <a:ext cx="2392680" cy="3288030"/>
            <a:chOff x="5383" y="2540"/>
            <a:chExt cx="3768" cy="5178"/>
          </a:xfrm>
        </p:grpSpPr>
        <p:pic>
          <p:nvPicPr>
            <p:cNvPr id="12" name="图片 11" descr="微信图片_202502211438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83" y="2540"/>
              <a:ext cx="3768" cy="5179"/>
            </a:xfrm>
            <a:prstGeom prst="rect">
              <a:avLst/>
            </a:prstGeom>
          </p:spPr>
        </p:pic>
        <p:sp>
          <p:nvSpPr>
            <p:cNvPr id="6" name="椭圆 5"/>
            <p:cNvSpPr/>
            <p:nvPr/>
          </p:nvSpPr>
          <p:spPr>
            <a:xfrm>
              <a:off x="8190" y="3936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3</a:t>
              </a:r>
              <a:endParaRPr lang="en-US" altLang="zh-CN"/>
            </a:p>
          </p:txBody>
        </p:sp>
      </p:grpSp>
      <p:pic>
        <p:nvPicPr>
          <p:cNvPr id="10" name="图片 9" descr="微信图片_202502211435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710" y="1635760"/>
            <a:ext cx="1788795" cy="3279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460" y="66040"/>
            <a:ext cx="5461159" cy="393859"/>
          </a:xfrm>
        </p:spPr>
        <p:txBody>
          <a:bodyPr/>
          <a:lstStyle/>
          <a:p>
            <a:pPr algn="l"/>
            <a:r>
              <a:rPr 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8.3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实习报名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自主实习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3260" y="450850"/>
            <a:ext cx="7490460" cy="800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点击实习成长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→</a:t>
            </a:r>
            <a:r>
              <a:rPr 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实习计划报名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查看详情</a:t>
            </a:r>
            <a:r>
              <a:rPr 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；</a:t>
            </a:r>
            <a:endParaRPr lang="zh-CN" sz="14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查看实习要求和指导老师等相关内容，点击立即报名；</a:t>
            </a:r>
            <a:endParaRPr lang="zh-CN" sz="14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提交安全责任书（若有）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填写实习单位岗位信息（</a:t>
            </a:r>
            <a:r>
              <a:rPr lang="zh-CN" sz="1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页面全部手动输入，不要复制粘贴</a:t>
            </a:r>
            <a:r>
              <a:rPr 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）</a:t>
            </a:r>
            <a:endParaRPr lang="zh-CN" sz="14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5630" y="1275715"/>
            <a:ext cx="7665085" cy="3616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1505" y="474980"/>
            <a:ext cx="7490460" cy="800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点击实习成长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实习计划报名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查看详情；</a:t>
            </a:r>
            <a:endParaRPr lang="zh-CN" sz="140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查看实习要求和指导老师等相关内容，点击立即报名：</a:t>
            </a:r>
            <a:endParaRPr lang="zh-CN" sz="140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+mn-ea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提交安全责任书（若有）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完成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集中实习报名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257300" y="1338580"/>
            <a:ext cx="3996690" cy="3468370"/>
            <a:chOff x="1980" y="2108"/>
            <a:chExt cx="6294" cy="5462"/>
          </a:xfrm>
        </p:grpSpPr>
        <p:grpSp>
          <p:nvGrpSpPr>
            <p:cNvPr id="9" name="组合 8"/>
            <p:cNvGrpSpPr/>
            <p:nvPr/>
          </p:nvGrpSpPr>
          <p:grpSpPr>
            <a:xfrm>
              <a:off x="1980" y="2108"/>
              <a:ext cx="6294" cy="5462"/>
              <a:chOff x="2097" y="2463"/>
              <a:chExt cx="6294" cy="5462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097" y="2463"/>
                <a:ext cx="6295" cy="5462"/>
              </a:xfrm>
              <a:prstGeom prst="rect">
                <a:avLst/>
              </a:prstGeom>
            </p:spPr>
          </p:pic>
          <p:sp>
            <p:nvSpPr>
              <p:cNvPr id="6" name="矩形 5"/>
              <p:cNvSpPr/>
              <p:nvPr/>
            </p:nvSpPr>
            <p:spPr>
              <a:xfrm>
                <a:off x="2097" y="5184"/>
                <a:ext cx="1021" cy="454"/>
              </a:xfrm>
              <a:prstGeom prst="rect">
                <a:avLst/>
              </a:prstGeom>
              <a:noFill/>
              <a:ln w="60325" cmpd="sng">
                <a:solidFill>
                  <a:srgbClr val="FF0000">
                    <a:alpha val="78000"/>
                  </a:srgbClr>
                </a:solidFill>
                <a:prstDash val="solid"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3118" y="7471"/>
                <a:ext cx="1021" cy="454"/>
              </a:xfrm>
              <a:prstGeom prst="rect">
                <a:avLst/>
              </a:prstGeom>
              <a:noFill/>
              <a:ln w="60325" cmpd="sng">
                <a:solidFill>
                  <a:srgbClr val="FF0000">
                    <a:alpha val="78000"/>
                  </a:srgbClr>
                </a:solidFill>
                <a:prstDash val="solid"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6406" y="6998"/>
                <a:ext cx="1021" cy="454"/>
              </a:xfrm>
              <a:prstGeom prst="rect">
                <a:avLst/>
              </a:prstGeom>
              <a:noFill/>
              <a:ln w="60325" cmpd="sng">
                <a:solidFill>
                  <a:srgbClr val="FF0000">
                    <a:alpha val="78000"/>
                  </a:srgbClr>
                </a:solidFill>
                <a:prstDash val="solid"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椭圆 11"/>
            <p:cNvSpPr/>
            <p:nvPr/>
          </p:nvSpPr>
          <p:spPr>
            <a:xfrm>
              <a:off x="3117" y="4829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1</a:t>
              </a:r>
              <a:endParaRPr lang="en-US" altLang="zh-CN"/>
            </a:p>
          </p:txBody>
        </p:sp>
        <p:sp>
          <p:nvSpPr>
            <p:cNvPr id="13" name="椭圆 12"/>
            <p:cNvSpPr/>
            <p:nvPr/>
          </p:nvSpPr>
          <p:spPr>
            <a:xfrm>
              <a:off x="4138" y="7116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2</a:t>
              </a:r>
              <a:endParaRPr lang="en-US" altLang="zh-CN"/>
            </a:p>
          </p:txBody>
        </p:sp>
        <p:sp>
          <p:nvSpPr>
            <p:cNvPr id="14" name="椭圆 13"/>
            <p:cNvSpPr/>
            <p:nvPr/>
          </p:nvSpPr>
          <p:spPr>
            <a:xfrm>
              <a:off x="7426" y="6643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3</a:t>
              </a:r>
              <a:endParaRPr lang="en-US" altLang="zh-CN"/>
            </a:p>
          </p:txBody>
        </p:sp>
      </p:grpSp>
      <p:pic>
        <p:nvPicPr>
          <p:cNvPr id="10" name="图片 9" descr="微信图片_20250221150520"/>
          <p:cNvPicPr>
            <a:picLocks noChangeAspect="1"/>
          </p:cNvPicPr>
          <p:nvPr/>
        </p:nvPicPr>
        <p:blipFill>
          <a:blip r:embed="rId2"/>
          <a:srcRect t="5198"/>
          <a:stretch>
            <a:fillRect/>
          </a:stretch>
        </p:blipFill>
        <p:spPr>
          <a:xfrm>
            <a:off x="5577840" y="1303020"/>
            <a:ext cx="1679575" cy="349885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79512" y="89153"/>
            <a:ext cx="5041106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8.4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实习报名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-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集中实习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zh-CN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br>
              <a:rPr lang="en-US" altLang="zh-CN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br>
              <a:rPr lang="en-US" altLang="zh-CN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3260" y="492125"/>
            <a:ext cx="7490460" cy="1274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点击实习成长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→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我的实习；</a:t>
            </a:r>
            <a:endParaRPr lang="zh-CN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点击项目后面的</a:t>
            </a:r>
            <a:r>
              <a:rPr lang="en-US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个点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endParaRPr lang="zh-CN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不换单位岗位只修改其他信息</a:t>
            </a:r>
            <a:r>
              <a:rPr lang="zh-CN" altLang="en-US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zh-CN" altLang="en-US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选择</a:t>
            </a:r>
            <a:r>
              <a:rPr lang="zh-CN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完善</a:t>
            </a:r>
            <a:r>
              <a:rPr lang="en-US" altLang="zh-CN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修改信息；</a:t>
            </a:r>
            <a:endParaRPr lang="zh-CN" altLang="en-US" sz="14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+mj-ea"/>
            </a:pPr>
            <a:r>
              <a:rPr lang="en-US" altLang="zh-CN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更换单位岗位：</a:t>
            </a: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选择</a:t>
            </a:r>
            <a:r>
              <a:rPr lang="zh-CN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换岗申请；</a:t>
            </a:r>
            <a:endParaRPr lang="zh-CN" sz="14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10000"/>
              </a:lnSpc>
              <a:buFont typeface="+mj-ea"/>
            </a:pPr>
            <a:r>
              <a:rPr lang="zh-CN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zh-CN" altLang="en-US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更换自主</a:t>
            </a:r>
            <a:r>
              <a:rPr lang="en-US" altLang="zh-CN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集中实习形式或项目：</a:t>
            </a:r>
            <a:r>
              <a:rPr lang="zh-CN" altLang="en-US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选择</a:t>
            </a:r>
            <a:r>
              <a:rPr lang="zh-CN" altLang="en-US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更换实习项目</a:t>
            </a:r>
            <a:endParaRPr lang="zh-CN" altLang="en-US" sz="14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0325" y="1865630"/>
            <a:ext cx="2522220" cy="30194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635" y="1793875"/>
            <a:ext cx="2178050" cy="311721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7504" y="153571"/>
            <a:ext cx="5041106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8.5 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实习报名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-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修改实习岗位或更换实习项目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类型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124495"/>
            <a:ext cx="5461159" cy="393859"/>
          </a:xfrm>
        </p:spPr>
        <p:txBody>
          <a:bodyPr/>
          <a:lstStyle/>
          <a:p>
            <a:pPr algn="l"/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8.6.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查看实习任务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411480"/>
            <a:ext cx="8388985" cy="87757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我的实习任务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了解实习中需要完成的任务要求，根据要求完成实习；</a:t>
            </a:r>
            <a:endParaRPr kumimoji="0" lang="zh-CN" sz="1400" kern="1200" cap="none" spc="0" normalizeH="0" baseline="0" noProof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点击指导老师，即可查看指导老师联系方式，如果有需要可联系指导老师沟通</a:t>
            </a:r>
            <a:r>
              <a:rPr kumimoji="0" lang="en-US" altLang="zh-CN" sz="1400" kern="1200" cap="none" spc="0" normalizeH="0" baseline="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</a:t>
            </a:r>
            <a:endParaRPr kumimoji="0" lang="en-US" altLang="zh-CN" sz="1400" kern="1200" cap="none" spc="0" normalizeH="0" baseline="0" noProof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00000"/>
              </a:lnSpc>
              <a:buClrTx/>
              <a:buSzTx/>
              <a:buFont typeface="+mj-ea"/>
              <a:defRPr/>
            </a:pPr>
            <a:r>
              <a:rPr lang="zh-CN" altLang="en-US" sz="140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zh-CN" altLang="en-US" sz="1400" kern="1200" cap="none" spc="0" normalizeH="0" baseline="0" noProof="1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9205" y="1348105"/>
            <a:ext cx="3677920" cy="35890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90" y="1348105"/>
            <a:ext cx="2222500" cy="36747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9512" y="125333"/>
            <a:ext cx="5461159" cy="393859"/>
          </a:xfrm>
        </p:spPr>
        <p:txBody>
          <a:bodyPr/>
          <a:lstStyle/>
          <a:p>
            <a:pPr algn="l"/>
            <a:r>
              <a:rPr 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8.7.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实习签到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260" y="466090"/>
            <a:ext cx="8388985" cy="80962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签到，或者实习任务中的签到；</a:t>
            </a:r>
            <a:endParaRPr lang="zh-CN" sz="14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确定时间、地点、项目名称，完成签到、签退；如出差自动显示外勤签到，可备注原因；</a:t>
            </a:r>
            <a:endParaRPr kumimoji="0" lang="zh-CN" sz="1400" kern="1200" cap="none" spc="0" normalizeH="0" baseline="0" noProof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可通过统计查看签到统计情况</a:t>
            </a:r>
            <a:r>
              <a:rPr kumimoji="0" lang="en-US" altLang="zh-CN" sz="1400" kern="1200" cap="none" spc="0" normalizeH="0" baseline="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</a:t>
            </a:r>
            <a:endParaRPr kumimoji="0" lang="zh-CN" altLang="en-US" sz="1400" kern="1200" cap="none" spc="0" normalizeH="0" baseline="0" noProof="1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1"/>
        </p:blipFill>
        <p:spPr>
          <a:xfrm>
            <a:off x="755015" y="1563370"/>
            <a:ext cx="7205345" cy="32118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605" y="483235"/>
            <a:ext cx="8388985" cy="10839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周日志，或者实习任务中的周日志</a:t>
            </a: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选择写日志</a:t>
            </a:r>
            <a:r>
              <a:rPr lang="en-US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周志</a:t>
            </a:r>
            <a:r>
              <a:rPr lang="en-US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月志</a:t>
            </a: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endParaRPr lang="zh-CN" sz="1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按要求输入标题，周日志内容，选择权限设置和关联日期，去提交（</a:t>
            </a:r>
            <a:r>
              <a:rPr lang="zh-CN" sz="1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长时间停留页面请及时存草稿</a:t>
            </a: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；也可先存草稿，进行二次编辑后提交</a:t>
            </a:r>
            <a:endParaRPr kumimoji="0" lang="zh-CN" sz="1400" kern="1200" cap="none" spc="0" normalizeH="0" baseline="0" noProof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00000"/>
              </a:lnSpc>
              <a:buClrTx/>
              <a:buSzTx/>
              <a:buFont typeface="+mj-ea"/>
              <a:defRPr/>
            </a:pPr>
            <a:r>
              <a:rPr lang="zh-CN" altLang="en-US" sz="1200" b="0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9512" y="159192"/>
            <a:ext cx="5041106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8.8.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提交周日志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419860"/>
            <a:ext cx="7456805" cy="34785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-1169" y="123478"/>
            <a:ext cx="2681288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1500" b="1" kern="0" dirty="0">
                <a:solidFill>
                  <a:schemeClr val="tx1"/>
                </a:solidFill>
                <a:sym typeface="+mn-ea"/>
              </a:rPr>
              <a:t>2</a:t>
            </a:r>
            <a:r>
              <a:rPr lang="zh-CN" altLang="en-US" sz="1500" b="1" kern="0" dirty="0">
                <a:solidFill>
                  <a:schemeClr val="tx1"/>
                </a:solidFill>
                <a:sym typeface="+mn-ea"/>
              </a:rPr>
              <a:t>、角色功能</a:t>
            </a:r>
            <a:endParaRPr lang="en-US" alt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25" name="TextBox 39"/>
          <p:cNvSpPr/>
          <p:nvPr/>
        </p:nvSpPr>
        <p:spPr>
          <a:xfrm>
            <a:off x="2776220" y="706755"/>
            <a:ext cx="3484880" cy="11360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200">
                <a:sym typeface="+mn-ea"/>
              </a:rPr>
              <a:t>实习</a:t>
            </a: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187450" y="1584960"/>
            <a:ext cx="2324735" cy="8864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、基础数据管理；</a:t>
            </a:r>
            <a:endParaRPr lang="en-US" alt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/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实习课程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管理；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、基地/实习点管理；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、创建实习计划；</a:t>
            </a:r>
            <a:endParaRPr lang="zh-CN" alt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流程图: 过程 3"/>
          <p:cNvSpPr/>
          <p:nvPr>
            <p:custDataLst>
              <p:tags r:id="rId2"/>
            </p:custDataLst>
          </p:nvPr>
        </p:nvSpPr>
        <p:spPr>
          <a:xfrm>
            <a:off x="3998595" y="1593850"/>
            <a:ext cx="1624965" cy="87820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buClrTx/>
              <a:buSzTx/>
              <a:buNone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实习过程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：查看数据统计、数据监控</a:t>
            </a:r>
            <a:endParaRPr lang="en-US" alt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6083935" y="1594485"/>
            <a:ext cx="2150745" cy="8763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buClrTx/>
              <a:buSzTx/>
            </a:pP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1、导出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实习资料 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</a:pP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2、查看导出实习上报数据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右箭头 7"/>
          <p:cNvSpPr/>
          <p:nvPr>
            <p:custDataLst>
              <p:tags r:id="rId4"/>
            </p:custDataLst>
          </p:nvPr>
        </p:nvSpPr>
        <p:spPr>
          <a:xfrm>
            <a:off x="3647440" y="1995805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>
            <p:custDataLst>
              <p:tags r:id="rId5"/>
            </p:custDataLst>
          </p:nvPr>
        </p:nvSpPr>
        <p:spPr>
          <a:xfrm>
            <a:off x="5652135" y="1986280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同侧圆角矩形 11"/>
          <p:cNvSpPr/>
          <p:nvPr>
            <p:custDataLst>
              <p:tags r:id="rId6"/>
            </p:custDataLst>
          </p:nvPr>
        </p:nvSpPr>
        <p:spPr>
          <a:xfrm>
            <a:off x="3998595" y="1219200"/>
            <a:ext cx="73533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/>
              <a:t>实习中</a:t>
            </a:r>
            <a:endParaRPr lang="en-US" altLang="zh-CN" sz="1000"/>
          </a:p>
        </p:txBody>
      </p:sp>
      <p:sp>
        <p:nvSpPr>
          <p:cNvPr id="13" name="同侧圆角矩形 12"/>
          <p:cNvSpPr/>
          <p:nvPr>
            <p:custDataLst>
              <p:tags r:id="rId7"/>
            </p:custDataLst>
          </p:nvPr>
        </p:nvSpPr>
        <p:spPr>
          <a:xfrm>
            <a:off x="6083935" y="1219200"/>
            <a:ext cx="686435" cy="374015"/>
          </a:xfrm>
          <a:prstGeom prst="round2Same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/>
              <a:t>实习后</a:t>
            </a:r>
            <a:endParaRPr lang="zh-CN" altLang="en-US" sz="1000"/>
          </a:p>
        </p:txBody>
      </p:sp>
      <p:sp>
        <p:nvSpPr>
          <p:cNvPr id="2" name="同侧圆角矩形 1"/>
          <p:cNvSpPr/>
          <p:nvPr>
            <p:custDataLst>
              <p:tags r:id="rId8"/>
            </p:custDataLst>
          </p:nvPr>
        </p:nvSpPr>
        <p:spPr>
          <a:xfrm>
            <a:off x="1187450" y="1219200"/>
            <a:ext cx="73533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/>
              <a:t>实习前</a:t>
            </a:r>
            <a:endParaRPr lang="en-US" altLang="zh-CN" sz="1000"/>
          </a:p>
        </p:txBody>
      </p:sp>
    </p:spTree>
  </p:cSld>
  <p:clrMapOvr>
    <a:masterClrMapping/>
  </p:clrMapOvr>
  <p:transition spd="slow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215" y="100330"/>
            <a:ext cx="5461159" cy="393859"/>
          </a:xfrm>
        </p:spPr>
        <p:txBody>
          <a:bodyPr/>
          <a:lstStyle/>
          <a:p>
            <a:pPr algn="l"/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8.9.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客服与反馈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115" y="555625"/>
            <a:ext cx="7136130" cy="60325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实习成长</a:t>
            </a:r>
            <a:r>
              <a:rPr kumimoji="0" lang="en-US" altLang="zh-CN" sz="1400" kern="1200" cap="none" spc="0" normalizeH="0" baseline="0" noProof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 noProof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常见问题；或者我的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 noProof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客服与反馈；</a:t>
            </a:r>
            <a:endParaRPr kumimoji="0" lang="zh-CN" altLang="en-US" sz="1400" kern="1200" cap="none" spc="0" normalizeH="0" baseline="0" noProof="1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进入人工客服、意见反馈，服务热线，在线解决问题</a:t>
            </a:r>
            <a:endParaRPr kumimoji="0" lang="zh-CN" altLang="en-US" sz="1400" kern="1200" cap="none" spc="0" normalizeH="0" baseline="0" noProof="1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1"/>
        </p:blipFill>
        <p:spPr>
          <a:xfrm>
            <a:off x="827405" y="1265555"/>
            <a:ext cx="7322185" cy="36963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-10954" y="1255395"/>
            <a:ext cx="9154478" cy="2175034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28186" y="952976"/>
            <a:ext cx="7687628" cy="267938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14764" y="0"/>
            <a:ext cx="9158764" cy="51520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" name="Shape 26"/>
          <p:cNvSpPr/>
          <p:nvPr/>
        </p:nvSpPr>
        <p:spPr>
          <a:xfrm>
            <a:off x="3091339" y="1433036"/>
            <a:ext cx="2961323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600" b="1" kern="0" dirty="0">
                <a:sym typeface="微软雅黑" panose="020B0503020204020204" pitchFamily="34" charset="-122"/>
              </a:rPr>
              <a:t>谢谢观看</a:t>
            </a:r>
            <a:endParaRPr lang="zh-CN" sz="3600" b="1" kern="0" dirty="0">
              <a:sym typeface="微软雅黑" panose="020B0503020204020204" pitchFamily="34" charset="-122"/>
            </a:endParaRPr>
          </a:p>
        </p:txBody>
      </p:sp>
      <p:sp>
        <p:nvSpPr>
          <p:cNvPr id="3" name="Shape 26"/>
          <p:cNvSpPr/>
          <p:nvPr/>
        </p:nvSpPr>
        <p:spPr>
          <a:xfrm>
            <a:off x="3347403" y="2499995"/>
            <a:ext cx="3814763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350">
                <a:sym typeface="+mn-ea"/>
              </a:rPr>
              <a:t>客服电话：</a:t>
            </a:r>
            <a:r>
              <a:rPr lang="en-US" altLang="zh-CN" sz="1350">
                <a:sym typeface="+mn-ea"/>
              </a:rPr>
              <a:t>0579-82722068</a:t>
            </a:r>
            <a:endParaRPr lang="zh-CN" altLang="en-US" sz="1350"/>
          </a:p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350" baseline="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2778" y="2167890"/>
            <a:ext cx="2867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010978" y="3966210"/>
            <a:ext cx="1122521" cy="359569"/>
            <a:chOff x="8365" y="9148"/>
            <a:chExt cx="2357" cy="755"/>
          </a:xfrm>
        </p:grpSpPr>
        <p:sp>
          <p:nvSpPr>
            <p:cNvPr id="6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lstStyle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                                                         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895" y="411480"/>
            <a:ext cx="6816725" cy="133223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4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3.1</a:t>
            </a: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教师信息新增及权限设置</a:t>
            </a:r>
            <a:endParaRPr kumimoji="0" lang="zh-CN" altLang="en-US" sz="1400" kern="1200" cap="none" spc="0" normalizeH="0" baseline="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点击基础数据中的教师信息；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选择新增教师或批量导入；</a:t>
            </a:r>
            <a:endParaRPr kumimoji="0" lang="en-US" altLang="zh-CN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可编辑设置指导教师管理权限，如学院管理员、专业管理员等；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可点击右侧更多（三点符号），选择重置密码，重新发送账号和密码到手机短信；</a:t>
            </a:r>
            <a:endParaRPr lang="zh-CN" altLang="en-US" sz="1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en-US" altLang="zh-CN" sz="1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  </a:t>
            </a:r>
            <a:r>
              <a:rPr lang="zh-CN" altLang="en-US" sz="1200" b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特别说明：只有学院管理员教师有此功能</a:t>
            </a:r>
            <a:endParaRPr lang="zh-CN" altLang="en-US" sz="1200" b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2185" y="5583555"/>
            <a:ext cx="5006975" cy="508635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315" y="1892935"/>
            <a:ext cx="8929370" cy="2997835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107315" y="123825"/>
            <a:ext cx="5138420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1500" b="1" kern="0" dirty="0">
                <a:solidFill>
                  <a:schemeClr val="tx1"/>
                </a:solidFill>
                <a:sym typeface="+mn-ea"/>
              </a:rPr>
              <a:t>3. </a:t>
            </a:r>
            <a:r>
              <a:rPr lang="zh-CN" altLang="en-US" sz="1500" b="1" kern="0" dirty="0">
                <a:solidFill>
                  <a:schemeClr val="tx1"/>
                </a:solidFill>
                <a:sym typeface="+mn-ea"/>
              </a:rPr>
              <a:t>基础数据管理</a:t>
            </a:r>
            <a:endParaRPr lang="en-US" altLang="zh-CN" sz="1500" b="1" kern="0" dirty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                                                         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260" y="411480"/>
            <a:ext cx="6816725" cy="86106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4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3.2</a:t>
            </a: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个别学生信息新增</a:t>
            </a:r>
            <a:endParaRPr kumimoji="0" lang="zh-CN" altLang="en-US" sz="2400" kern="1200" cap="none" spc="0" normalizeH="0" baseline="0" noProof="0" dirty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点击基础数据中的班级信息单个新增，先新增班级再新增学生信息；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可新增个别参加项目式实习的研究生的学籍信息</a:t>
            </a:r>
            <a:endParaRPr kumimoji="0" lang="zh-CN" altLang="en-US" sz="1200" b="0" kern="1200" cap="none" spc="0" normalizeH="0" baseline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2185" y="929005"/>
            <a:ext cx="5006975" cy="50863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6" name="文本框 5"/>
          <p:cNvSpPr txBox="1"/>
          <p:nvPr/>
        </p:nvSpPr>
        <p:spPr>
          <a:xfrm>
            <a:off x="972185" y="5583555"/>
            <a:ext cx="5006975" cy="508635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107315" y="123825"/>
            <a:ext cx="5138420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1500" b="1" kern="0" dirty="0">
                <a:solidFill>
                  <a:schemeClr val="tx1"/>
                </a:solidFill>
                <a:sym typeface="+mn-ea"/>
              </a:rPr>
              <a:t>3. </a:t>
            </a:r>
            <a:r>
              <a:rPr lang="zh-CN" altLang="en-US" sz="1500" b="1" kern="0" dirty="0">
                <a:solidFill>
                  <a:schemeClr val="tx1"/>
                </a:solidFill>
                <a:sym typeface="+mn-ea"/>
              </a:rPr>
              <a:t>基础数据管理</a:t>
            </a:r>
            <a:endParaRPr lang="en-US" altLang="zh-CN" sz="1500" b="1" kern="0" dirty="0">
              <a:solidFill>
                <a:schemeClr val="tx1"/>
              </a:solidFill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1218565"/>
            <a:ext cx="6931660" cy="3924935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>
              <a:buClrTx/>
              <a:buSzTx/>
              <a:buFontTx/>
            </a:pPr>
            <a:r>
              <a:rPr lang="en-US" altLang="zh-CN" sz="1600" b="1" dirty="0">
                <a:sym typeface="+mn-ea"/>
              </a:rPr>
              <a:t>  </a:t>
            </a:r>
            <a:endParaRPr lang="zh-CN" sz="1600" b="1" dirty="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5650" y="390525"/>
            <a:ext cx="7474585" cy="125285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4.1</a:t>
            </a:r>
            <a:r>
              <a:rPr kumimoji="0" lang="zh-CN" altLang="en-US" sz="1400" kern="1200" cap="none" spc="0" normalizeH="0" baseline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基地</a:t>
            </a:r>
            <a:r>
              <a:rPr kumimoji="0" lang="en-US" altLang="zh-CN" sz="1400" kern="1200" cap="none" spc="0" normalizeH="0" baseline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kumimoji="0" lang="zh-CN" altLang="en-US" sz="1400" kern="1200" cap="none" spc="0" normalizeH="0" baseline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实习点管理</a:t>
            </a:r>
            <a:r>
              <a:rPr kumimoji="0" lang="en-US" altLang="zh-CN" sz="1400" kern="1200" cap="none" spc="0" normalizeH="0" baseline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新增</a:t>
            </a:r>
            <a:endParaRPr kumimoji="0" lang="en-US" altLang="zh-CN" sz="1400" kern="1200" cap="none" spc="0" normalizeH="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点击基础数据</a:t>
            </a:r>
            <a:r>
              <a:rPr kumimoji="0" lang="en-US" altLang="zh-CN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-</a:t>
            </a:r>
            <a:r>
              <a:rPr kumimoji="0" lang="zh-CN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基地</a:t>
            </a:r>
            <a:r>
              <a:rPr kumimoji="0" lang="en-US" altLang="zh-CN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kumimoji="0" lang="zh-CN" altLang="en-US" sz="1200" b="0" kern="1200" cap="none" spc="0" normalizeH="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实习点（临时）；</a:t>
            </a:r>
            <a:endParaRPr kumimoji="0" lang="en-US" altLang="zh-CN" sz="1200" b="0" kern="1200" cap="none" spc="0" normalizeH="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选择实践基地或实习点（临时），已签订协议为实践基地，未签订协议的为实习点（临时）；</a:t>
            </a:r>
            <a:endParaRPr kumimoji="0" lang="en-US" altLang="zh-CN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添加时，可以录入企业名称的关键字，选择准确的企业名称，会带出基础数据；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如果系统没有录入过这个企业，管理员需要去企查查等平台查阅相关信息后录入，带星号的为必填项。</a:t>
            </a:r>
            <a:endParaRPr kumimoji="0" lang="zh-CN" altLang="en-US" sz="1200" b="0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7590" y="5453380"/>
            <a:ext cx="5157470" cy="549910"/>
          </a:xfrm>
          <a:prstGeom prst="rect">
            <a:avLst/>
          </a:prstGeom>
        </p:spPr>
        <p:txBody>
          <a:bodyPr/>
          <a:lstStyle/>
          <a:p/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1924050"/>
            <a:ext cx="8595360" cy="305054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200" y="1969770"/>
            <a:ext cx="4926330" cy="315722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194068" y="16510"/>
            <a:ext cx="4572000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4.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基地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实习点管理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26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27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28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29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31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32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33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34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35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36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37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38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39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41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42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43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44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45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46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47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48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49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51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52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53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54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55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56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57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58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59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61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62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63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64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65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166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167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68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169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171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72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173.xml><?xml version="1.0" encoding="utf-8"?>
<p:tagLst xmlns:p="http://schemas.openxmlformats.org/presentationml/2006/main">
  <p:tag name="KSO_WM_UNIT_PLACING_PICTURE_USER_VIEWPORT" val="{&quot;height&quot;:3870,&quot;width&quot;:3870}"/>
</p:tagLst>
</file>

<file path=ppt/tags/tag174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75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76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77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78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79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81.xml><?xml version="1.0" encoding="utf-8"?>
<p:tagLst xmlns:p="http://schemas.openxmlformats.org/presentationml/2006/main">
  <p:tag name="KSO_WM_DIAGRAM_VIRTUALLY_FRAME" val="{&quot;height&quot;:247.2,&quot;left&quot;:173.56251968503938,&quot;top&quot;:94.3,&quot;width&quot;:480.1374803149606}"/>
</p:tagLst>
</file>

<file path=ppt/tags/tag182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83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84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85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86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87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88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89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PLACING_PICTURE_USER_VIEWPORT" val="{&quot;height&quot;:3510.8708661417322,&quot;width&quot;:3510.8708661417322}"/>
</p:tagLst>
</file>

<file path=ppt/tags/tag191.xml><?xml version="1.0" encoding="utf-8"?>
<p:tagLst xmlns:p="http://schemas.openxmlformats.org/presentationml/2006/main">
  <p:tag name="KSO_WPP_MARK_KEY" val="72db1496-f86a-421e-a03f-7698749d013e"/>
  <p:tag name="COMMONDATA" val="eyJoZGlkIjoiZjFmZWIzNDg2MmIzZjExOTIzMmViNTBmYTMwYTk0ZWYifQ=="/>
  <p:tag name="RESOURCE_RECORD_KEY" val="{&quot;13&quot;:[4646982]}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3_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4_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6883</Words>
  <Application>WPS 演示</Application>
  <PresentationFormat>全屏显示(16:9)</PresentationFormat>
  <Paragraphs>639</Paragraphs>
  <Slides>61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23</vt:i4>
      </vt:variant>
      <vt:variant>
        <vt:lpstr>幻灯片标题</vt:lpstr>
      </vt:variant>
      <vt:variant>
        <vt:i4>61</vt:i4>
      </vt:variant>
    </vt:vector>
  </HeadingPairs>
  <TitlesOfParts>
    <vt:vector size="96" baseType="lpstr">
      <vt:lpstr>Arial</vt:lpstr>
      <vt:lpstr>宋体</vt:lpstr>
      <vt:lpstr>Wingdings</vt:lpstr>
      <vt:lpstr>Calibri</vt:lpstr>
      <vt:lpstr>微软雅黑</vt:lpstr>
      <vt:lpstr>Wingdings</vt:lpstr>
      <vt:lpstr>DIN Alternate</vt:lpstr>
      <vt:lpstr>Segoe UI Symbol</vt:lpstr>
      <vt:lpstr>Microsoft YaHei Regular</vt:lpstr>
      <vt:lpstr>Calibri</vt:lpstr>
      <vt:lpstr>Arial Unicode MS</vt:lpstr>
      <vt:lpstr>Microsoft YaHei Bold</vt:lpstr>
      <vt:lpstr>Office 主题</vt:lpstr>
      <vt:lpstr>1_自定义设计方案</vt:lpstr>
      <vt:lpstr>Office 主题​​</vt:lpstr>
      <vt:lpstr>2_自定义设计方案</vt:lpstr>
      <vt:lpstr>自定义设计方案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1_Office 主题</vt:lpstr>
      <vt:lpstr>2_Office 主题</vt:lpstr>
      <vt:lpstr>3_Office 主题</vt:lpstr>
      <vt:lpstr>4_Office 主题</vt:lpstr>
      <vt:lpstr>PowerPoint 演示文稿</vt:lpstr>
      <vt:lpstr>PowerPoint 演示文稿</vt:lpstr>
      <vt:lpstr>                                                         </vt:lpstr>
      <vt:lpstr>PowerPoint 演示文稿</vt:lpstr>
      <vt:lpstr>                                                         </vt:lpstr>
      <vt:lpstr>PowerPoint 演示文稿</vt:lpstr>
      <vt:lpstr>                                                                                           </vt:lpstr>
      <vt:lpstr>                                                                                           </vt:lpstr>
      <vt:lpstr>  </vt:lpstr>
      <vt:lpstr>4.基地/实习点</vt:lpstr>
      <vt:lpstr>                                       </vt:lpstr>
      <vt:lpstr>6. 实习计划设置</vt:lpstr>
      <vt:lpstr>     </vt:lpstr>
      <vt:lpstr>   </vt:lpstr>
      <vt:lpstr>   </vt:lpstr>
      <vt:lpstr>    </vt:lpstr>
      <vt:lpstr>   </vt:lpstr>
      <vt:lpstr>PowerPoint 演示文稿</vt:lpstr>
      <vt:lpstr>   </vt:lpstr>
      <vt:lpstr>3.4 查看数据统计点击左侧导航栏“数据统计”按钮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温馨提示：到下载中心下载时，如果表格较大，报表下载状态会显示“报表生成中”，请等待片刻即可。如长时间还是显示“报表生成中”，可按键盘“F5”键，刷新网页。</vt:lpstr>
      <vt:lpstr>         8. 数据监控数据 </vt:lpstr>
      <vt:lpstr>3.4 查看数据统计点击左侧导航栏“数据统计”按钮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温馨提示：到下载中心下载时，如果表格较大，报表下载状态会显示“报表生成中”，请等待片刻即可。如长时间还是显示“报表生成中”，可按键盘“F5”键，刷新网页。</vt:lpstr>
      <vt:lpstr>       </vt:lpstr>
      <vt:lpstr>    </vt:lpstr>
      <vt:lpstr>   11.2 通知公告 ①  从右上角铃铛图标点击； ②  点击学校公告； ③  填写公告内容，选择发送对象，发布公告</vt:lpstr>
      <vt:lpstr>PowerPoint 演示文稿</vt:lpstr>
      <vt:lpstr>PowerPoint 演示文稿</vt:lpstr>
      <vt:lpstr>                                                         </vt:lpstr>
      <vt:lpstr>PowerPoint 演示文稿</vt:lpstr>
      <vt:lpstr> 3、工作台</vt:lpstr>
      <vt:lpstr> 4.报名审核（分散实习学生需要指导老师审核）</vt:lpstr>
      <vt:lpstr> 5.实习过程-家长告知书审核</vt:lpstr>
      <vt:lpstr>6.实习过程-周日志批阅</vt:lpstr>
      <vt:lpstr>7.总结/评价-报告批阅</vt:lpstr>
      <vt:lpstr>3.4 查看数据统计点击左侧导航栏“数据统计”按钮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温馨提示：到下载中心下载时，如果表格较大，报表下载状态会显示“报表生成中”，请等待片刻即可。如长时间还是显示“报表生成中”，可按键盘“F5”键，刷新网页。</vt:lpstr>
      <vt:lpstr>9、平台操作指-微信小程序</vt:lpstr>
      <vt:lpstr>9.2.查看我的实习生</vt:lpstr>
      <vt:lpstr>9.3 报名审核</vt:lpstr>
      <vt:lpstr>9.4.查看签到</vt:lpstr>
      <vt:lpstr>9.5.家长告知书审核</vt:lpstr>
      <vt:lpstr>9.6.周日志批阅</vt:lpstr>
      <vt:lpstr>9.7.实习报告批阅</vt:lpstr>
      <vt:lpstr>9.8. 查看数据</vt:lpstr>
      <vt:lpstr>PowerPoint 演示文稿</vt:lpstr>
      <vt:lpstr>PowerPoint 演示文稿</vt:lpstr>
      <vt:lpstr>PowerPoint 演示文稿</vt:lpstr>
      <vt:lpstr>   </vt:lpstr>
      <vt:lpstr>   </vt:lpstr>
      <vt:lpstr>   </vt:lpstr>
      <vt:lpstr>   </vt:lpstr>
      <vt:lpstr>  </vt:lpstr>
      <vt:lpstr>PowerPoint 演示文稿</vt:lpstr>
      <vt:lpstr>8.2. 注册认证</vt:lpstr>
      <vt:lpstr>8.3 实习报名-自主实习</vt:lpstr>
      <vt:lpstr>    </vt:lpstr>
      <vt:lpstr>   </vt:lpstr>
      <vt:lpstr>8.6.查看实习任务</vt:lpstr>
      <vt:lpstr>8.7.实习签到</vt:lpstr>
      <vt:lpstr>   </vt:lpstr>
      <vt:lpstr>8.9.客服与反馈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limin</dc:creator>
  <cp:lastModifiedBy>刘威</cp:lastModifiedBy>
  <cp:revision>738</cp:revision>
  <dcterms:created xsi:type="dcterms:W3CDTF">2025-02-21T09:06:00Z</dcterms:created>
  <dcterms:modified xsi:type="dcterms:W3CDTF">2026-05-12T02:58:59Z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1760343332594E18B4490EE31C22B24A_12</vt:lpwstr>
  </property>
</Properties>
</file>