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ppt/theme/theme29.xml" ContentType="application/vnd.openxmlformats-officedocument.theme+xml"/>
  <Override PartName="/ppt/theme/theme3.xml" ContentType="application/vnd.openxmlformats-officedocument.theme+xml"/>
  <Override PartName="/ppt/theme/theme30.xml" ContentType="application/vnd.openxmlformats-officedocument.theme+xml"/>
  <Override PartName="/ppt/theme/theme31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  <p:sldMasterId id="2147483675" r:id="rId4"/>
    <p:sldMasterId id="2147483684" r:id="rId5"/>
    <p:sldMasterId id="2147483696" r:id="rId6"/>
    <p:sldMasterId id="2147483708" r:id="rId7"/>
    <p:sldMasterId id="2147483709" r:id="rId8"/>
    <p:sldMasterId id="2147483710" r:id="rId9"/>
    <p:sldMasterId id="2147483711" r:id="rId10"/>
    <p:sldMasterId id="2147483712" r:id="rId11"/>
    <p:sldMasterId id="2147483713" r:id="rId12"/>
    <p:sldMasterId id="2147483714" r:id="rId13"/>
    <p:sldMasterId id="2147483715" r:id="rId14"/>
    <p:sldMasterId id="2147483716" r:id="rId15"/>
    <p:sldMasterId id="2147483717" r:id="rId16"/>
    <p:sldMasterId id="2147483718" r:id="rId17"/>
    <p:sldMasterId id="2147483719" r:id="rId18"/>
    <p:sldMasterId id="2147483720" r:id="rId19"/>
    <p:sldMasterId id="2147483721" r:id="rId20"/>
    <p:sldMasterId id="2147483722" r:id="rId21"/>
    <p:sldMasterId id="2147483723" r:id="rId22"/>
    <p:sldMasterId id="2147483724" r:id="rId23"/>
    <p:sldMasterId id="2147483725" r:id="rId24"/>
    <p:sldMasterId id="2147483740" r:id="rId25"/>
    <p:sldMasterId id="2147483755" r:id="rId26"/>
    <p:sldMasterId id="2147483770" r:id="rId27"/>
    <p:sldMasterId id="2147483785" r:id="rId28"/>
    <p:sldMasterId id="2147483800" r:id="rId29"/>
    <p:sldMasterId id="2147483815" r:id="rId30"/>
  </p:sldMasterIdLst>
  <p:notesMasterIdLst>
    <p:notesMasterId r:id="rId33"/>
  </p:notesMasterIdLst>
  <p:handoutMasterIdLst>
    <p:handoutMasterId r:id="rId76"/>
  </p:handoutMasterIdLst>
  <p:sldIdLst>
    <p:sldId id="1245" r:id="rId31"/>
    <p:sldId id="701" r:id="rId32"/>
    <p:sldId id="1254" r:id="rId34"/>
    <p:sldId id="1284" r:id="rId35"/>
    <p:sldId id="703" r:id="rId36"/>
    <p:sldId id="1223" r:id="rId37"/>
    <p:sldId id="1255" r:id="rId38"/>
    <p:sldId id="1256" r:id="rId39"/>
    <p:sldId id="1286" r:id="rId40"/>
    <p:sldId id="1287" r:id="rId41"/>
    <p:sldId id="1257" r:id="rId42"/>
    <p:sldId id="1258" r:id="rId43"/>
    <p:sldId id="1259" r:id="rId44"/>
    <p:sldId id="1261" r:id="rId45"/>
    <p:sldId id="1260" r:id="rId46"/>
    <p:sldId id="1262" r:id="rId47"/>
    <p:sldId id="1263" r:id="rId48"/>
    <p:sldId id="1264" r:id="rId49"/>
    <p:sldId id="1247" r:id="rId50"/>
    <p:sldId id="1248" r:id="rId51"/>
    <p:sldId id="1265" r:id="rId52"/>
    <p:sldId id="1289" r:id="rId53"/>
    <p:sldId id="1290" r:id="rId54"/>
    <p:sldId id="1288" r:id="rId55"/>
    <p:sldId id="1267" r:id="rId56"/>
    <p:sldId id="1278" r:id="rId57"/>
    <p:sldId id="1279" r:id="rId58"/>
    <p:sldId id="1268" r:id="rId59"/>
    <p:sldId id="1269" r:id="rId60"/>
    <p:sldId id="1270" r:id="rId61"/>
    <p:sldId id="1272" r:id="rId62"/>
    <p:sldId id="1271" r:id="rId63"/>
    <p:sldId id="1249" r:id="rId64"/>
    <p:sldId id="1250" r:id="rId65"/>
    <p:sldId id="1273" r:id="rId66"/>
    <p:sldId id="1274" r:id="rId67"/>
    <p:sldId id="1275" r:id="rId68"/>
    <p:sldId id="1280" r:id="rId69"/>
    <p:sldId id="1281" r:id="rId70"/>
    <p:sldId id="1276" r:id="rId71"/>
    <p:sldId id="1277" r:id="rId72"/>
    <p:sldId id="1282" r:id="rId73"/>
    <p:sldId id="1283" r:id="rId74"/>
    <p:sldId id="1285" r:id="rId75"/>
  </p:sldIdLst>
  <p:sldSz cx="9144000" cy="5143500" type="screen16x9"/>
  <p:notesSz cx="6858000" cy="9144000"/>
  <p:custDataLst>
    <p:tags r:id="rId81"/>
  </p:custDataLst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13" userDrawn="1">
          <p15:clr>
            <a:srgbClr val="A4A3A4"/>
          </p15:clr>
        </p15:guide>
        <p15:guide id="2" pos="283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foru" initials="j" lastIdx="1" clrIdx="0"/>
  <p:cmAuthor id="2" name="User" initials="U" lastIdx="1" clrIdx="1"/>
  <p:cmAuthor id="3" name="zhangqunshan" initials="z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C51A2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03" autoAdjust="0"/>
    <p:restoredTop sz="94660"/>
  </p:normalViewPr>
  <p:slideViewPr>
    <p:cSldViewPr showGuides="1">
      <p:cViewPr varScale="1">
        <p:scale>
          <a:sx n="187" d="100"/>
          <a:sy n="187" d="100"/>
        </p:scale>
        <p:origin x="162" y="420"/>
      </p:cViewPr>
      <p:guideLst>
        <p:guide orient="horz" pos="1613"/>
        <p:guide pos="28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1" Type="http://schemas.openxmlformats.org/officeDocument/2006/relationships/tags" Target="tags/tag134.xml"/><Relationship Id="rId80" Type="http://schemas.openxmlformats.org/officeDocument/2006/relationships/commentAuthors" Target="commentAuthors.xml"/><Relationship Id="rId8" Type="http://schemas.openxmlformats.org/officeDocument/2006/relationships/slideMaster" Target="slideMasters/slideMaster7.xml"/><Relationship Id="rId79" Type="http://schemas.openxmlformats.org/officeDocument/2006/relationships/tableStyles" Target="tableStyles.xml"/><Relationship Id="rId78" Type="http://schemas.openxmlformats.org/officeDocument/2006/relationships/viewProps" Target="viewProps.xml"/><Relationship Id="rId77" Type="http://schemas.openxmlformats.org/officeDocument/2006/relationships/presProps" Target="presProps.xml"/><Relationship Id="rId76" Type="http://schemas.openxmlformats.org/officeDocument/2006/relationships/handoutMaster" Target="handoutMasters/handoutMaster1.xml"/><Relationship Id="rId75" Type="http://schemas.openxmlformats.org/officeDocument/2006/relationships/slide" Target="slides/slide44.xml"/><Relationship Id="rId74" Type="http://schemas.openxmlformats.org/officeDocument/2006/relationships/slide" Target="slides/slide43.xml"/><Relationship Id="rId73" Type="http://schemas.openxmlformats.org/officeDocument/2006/relationships/slide" Target="slides/slide42.xml"/><Relationship Id="rId72" Type="http://schemas.openxmlformats.org/officeDocument/2006/relationships/slide" Target="slides/slide41.xml"/><Relationship Id="rId71" Type="http://schemas.openxmlformats.org/officeDocument/2006/relationships/slide" Target="slides/slide40.xml"/><Relationship Id="rId70" Type="http://schemas.openxmlformats.org/officeDocument/2006/relationships/slide" Target="slides/slide39.xml"/><Relationship Id="rId7" Type="http://schemas.openxmlformats.org/officeDocument/2006/relationships/slideMaster" Target="slideMasters/slideMaster6.xml"/><Relationship Id="rId69" Type="http://schemas.openxmlformats.org/officeDocument/2006/relationships/slide" Target="slides/slide38.xml"/><Relationship Id="rId68" Type="http://schemas.openxmlformats.org/officeDocument/2006/relationships/slide" Target="slides/slide37.xml"/><Relationship Id="rId67" Type="http://schemas.openxmlformats.org/officeDocument/2006/relationships/slide" Target="slides/slide36.xml"/><Relationship Id="rId66" Type="http://schemas.openxmlformats.org/officeDocument/2006/relationships/slide" Target="slides/slide35.xml"/><Relationship Id="rId65" Type="http://schemas.openxmlformats.org/officeDocument/2006/relationships/slide" Target="slides/slide34.xml"/><Relationship Id="rId64" Type="http://schemas.openxmlformats.org/officeDocument/2006/relationships/slide" Target="slides/slide33.xml"/><Relationship Id="rId63" Type="http://schemas.openxmlformats.org/officeDocument/2006/relationships/slide" Target="slides/slide32.xml"/><Relationship Id="rId62" Type="http://schemas.openxmlformats.org/officeDocument/2006/relationships/slide" Target="slides/slide31.xml"/><Relationship Id="rId61" Type="http://schemas.openxmlformats.org/officeDocument/2006/relationships/slide" Target="slides/slide30.xml"/><Relationship Id="rId60" Type="http://schemas.openxmlformats.org/officeDocument/2006/relationships/slide" Target="slides/slide29.xml"/><Relationship Id="rId6" Type="http://schemas.openxmlformats.org/officeDocument/2006/relationships/slideMaster" Target="slideMasters/slideMaster5.xml"/><Relationship Id="rId59" Type="http://schemas.openxmlformats.org/officeDocument/2006/relationships/slide" Target="slides/slide28.xml"/><Relationship Id="rId58" Type="http://schemas.openxmlformats.org/officeDocument/2006/relationships/slide" Target="slides/slide27.xml"/><Relationship Id="rId57" Type="http://schemas.openxmlformats.org/officeDocument/2006/relationships/slide" Target="slides/slide26.xml"/><Relationship Id="rId56" Type="http://schemas.openxmlformats.org/officeDocument/2006/relationships/slide" Target="slides/slide25.xml"/><Relationship Id="rId55" Type="http://schemas.openxmlformats.org/officeDocument/2006/relationships/slide" Target="slides/slide24.xml"/><Relationship Id="rId54" Type="http://schemas.openxmlformats.org/officeDocument/2006/relationships/slide" Target="slides/slide23.xml"/><Relationship Id="rId53" Type="http://schemas.openxmlformats.org/officeDocument/2006/relationships/slide" Target="slides/slide22.xml"/><Relationship Id="rId52" Type="http://schemas.openxmlformats.org/officeDocument/2006/relationships/slide" Target="slides/slide21.xml"/><Relationship Id="rId51" Type="http://schemas.openxmlformats.org/officeDocument/2006/relationships/slide" Target="slides/slide20.xml"/><Relationship Id="rId50" Type="http://schemas.openxmlformats.org/officeDocument/2006/relationships/slide" Target="slides/slide19.xml"/><Relationship Id="rId5" Type="http://schemas.openxmlformats.org/officeDocument/2006/relationships/slideMaster" Target="slideMasters/slideMaster4.xml"/><Relationship Id="rId49" Type="http://schemas.openxmlformats.org/officeDocument/2006/relationships/slide" Target="slides/slide18.xml"/><Relationship Id="rId48" Type="http://schemas.openxmlformats.org/officeDocument/2006/relationships/slide" Target="slides/slide17.xml"/><Relationship Id="rId47" Type="http://schemas.openxmlformats.org/officeDocument/2006/relationships/slide" Target="slides/slide16.xml"/><Relationship Id="rId46" Type="http://schemas.openxmlformats.org/officeDocument/2006/relationships/slide" Target="slides/slide15.xml"/><Relationship Id="rId45" Type="http://schemas.openxmlformats.org/officeDocument/2006/relationships/slide" Target="slides/slide14.xml"/><Relationship Id="rId44" Type="http://schemas.openxmlformats.org/officeDocument/2006/relationships/slide" Target="slides/slide13.xml"/><Relationship Id="rId43" Type="http://schemas.openxmlformats.org/officeDocument/2006/relationships/slide" Target="slides/slide12.xml"/><Relationship Id="rId42" Type="http://schemas.openxmlformats.org/officeDocument/2006/relationships/slide" Target="slides/slide11.xml"/><Relationship Id="rId41" Type="http://schemas.openxmlformats.org/officeDocument/2006/relationships/slide" Target="slides/slide10.xml"/><Relationship Id="rId40" Type="http://schemas.openxmlformats.org/officeDocument/2006/relationships/slide" Target="slides/slide9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8.xml"/><Relationship Id="rId38" Type="http://schemas.openxmlformats.org/officeDocument/2006/relationships/slide" Target="slides/slide7.xml"/><Relationship Id="rId37" Type="http://schemas.openxmlformats.org/officeDocument/2006/relationships/slide" Target="slides/slide6.xml"/><Relationship Id="rId36" Type="http://schemas.openxmlformats.org/officeDocument/2006/relationships/slide" Target="slides/slide5.xml"/><Relationship Id="rId35" Type="http://schemas.openxmlformats.org/officeDocument/2006/relationships/slide" Target="slides/slide4.xml"/><Relationship Id="rId34" Type="http://schemas.openxmlformats.org/officeDocument/2006/relationships/slide" Target="slides/slide3.xml"/><Relationship Id="rId33" Type="http://schemas.openxmlformats.org/officeDocument/2006/relationships/notesMaster" Target="notesMasters/notesMaster1.xml"/><Relationship Id="rId32" Type="http://schemas.openxmlformats.org/officeDocument/2006/relationships/slide" Target="slides/slide2.xml"/><Relationship Id="rId31" Type="http://schemas.openxmlformats.org/officeDocument/2006/relationships/slide" Target="slides/slide1.xml"/><Relationship Id="rId30" Type="http://schemas.openxmlformats.org/officeDocument/2006/relationships/slideMaster" Target="slideMasters/slideMaster29.xml"/><Relationship Id="rId3" Type="http://schemas.openxmlformats.org/officeDocument/2006/relationships/slideMaster" Target="slideMasters/slideMaster2.xml"/><Relationship Id="rId29" Type="http://schemas.openxmlformats.org/officeDocument/2006/relationships/slideMaster" Target="slideMasters/slideMaster28.xml"/><Relationship Id="rId28" Type="http://schemas.openxmlformats.org/officeDocument/2006/relationships/slideMaster" Target="slideMasters/slideMaster27.xml"/><Relationship Id="rId27" Type="http://schemas.openxmlformats.org/officeDocument/2006/relationships/slideMaster" Target="slideMasters/slideMaster26.xml"/><Relationship Id="rId26" Type="http://schemas.openxmlformats.org/officeDocument/2006/relationships/slideMaster" Target="slideMasters/slideMaster25.xml"/><Relationship Id="rId25" Type="http://schemas.openxmlformats.org/officeDocument/2006/relationships/slideMaster" Target="slideMasters/slideMaster24.xml"/><Relationship Id="rId24" Type="http://schemas.openxmlformats.org/officeDocument/2006/relationships/slideMaster" Target="slideMasters/slideMaster23.xml"/><Relationship Id="rId23" Type="http://schemas.openxmlformats.org/officeDocument/2006/relationships/slideMaster" Target="slideMasters/slideMaster22.xml"/><Relationship Id="rId22" Type="http://schemas.openxmlformats.org/officeDocument/2006/relationships/slideMaster" Target="slideMasters/slideMaster21.xml"/><Relationship Id="rId21" Type="http://schemas.openxmlformats.org/officeDocument/2006/relationships/slideMaster" Target="slideMasters/slideMaster20.xml"/><Relationship Id="rId20" Type="http://schemas.openxmlformats.org/officeDocument/2006/relationships/slideMaster" Target="slideMasters/slideMaster19.xml"/><Relationship Id="rId2" Type="http://schemas.openxmlformats.org/officeDocument/2006/relationships/theme" Target="theme/theme1.xml"/><Relationship Id="rId19" Type="http://schemas.openxmlformats.org/officeDocument/2006/relationships/slideMaster" Target="slideMasters/slideMaster18.xml"/><Relationship Id="rId18" Type="http://schemas.openxmlformats.org/officeDocument/2006/relationships/slideMaster" Target="slideMasters/slideMaster17.xml"/><Relationship Id="rId17" Type="http://schemas.openxmlformats.org/officeDocument/2006/relationships/slideMaster" Target="slideMasters/slideMaster16.xml"/><Relationship Id="rId16" Type="http://schemas.openxmlformats.org/officeDocument/2006/relationships/slideMaster" Target="slideMasters/slideMaster15.xml"/><Relationship Id="rId15" Type="http://schemas.openxmlformats.org/officeDocument/2006/relationships/slideMaster" Target="slideMasters/slideMaster14.xml"/><Relationship Id="rId14" Type="http://schemas.openxmlformats.org/officeDocument/2006/relationships/slideMaster" Target="slideMasters/slideMaster13.xml"/><Relationship Id="rId13" Type="http://schemas.openxmlformats.org/officeDocument/2006/relationships/slideMaster" Target="slideMasters/slideMaster12.xml"/><Relationship Id="rId12" Type="http://schemas.openxmlformats.org/officeDocument/2006/relationships/slideMaster" Target="slideMasters/slideMaster1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7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281D7-AB8B-4A49-B31C-4FE8BBA57302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6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7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8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9.xml"/></Relationships>
</file>

<file path=ppt/slideLayouts/_rels/slideLayout16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5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8107011" y="112871"/>
            <a:ext cx="787718" cy="319564"/>
            <a:chOff x="16961" y="209"/>
            <a:chExt cx="1654" cy="671"/>
          </a:xfrm>
        </p:grpSpPr>
        <p:sp>
          <p:nvSpPr>
            <p:cNvPr id="5" name="Shape 26"/>
            <p:cNvSpPr/>
            <p:nvPr/>
          </p:nvSpPr>
          <p:spPr>
            <a:xfrm>
              <a:off x="16961" y="517"/>
              <a:ext cx="1654" cy="363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lstStyle/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525" kern="0" baseline="0" dirty="0">
                  <a:solidFill>
                    <a:srgbClr val="D62F2F"/>
                  </a:solidFill>
                  <a:effectLst/>
                  <a:latin typeface="Microsoft YaHei Regular" panose="020B0502040204020203" charset="-122"/>
                  <a:ea typeface="Microsoft YaHei Regular" panose="020B0502040204020203" charset="-122"/>
                  <a:sym typeface="微软雅黑" panose="020B0503020204020204" pitchFamily="34" charset="-122"/>
                </a:rPr>
                <a:t>www.xybsyw.com</a:t>
              </a:r>
              <a:endParaRPr lang="en-US" altLang="zh-CN" sz="525" kern="0" baseline="0" dirty="0">
                <a:solidFill>
                  <a:srgbClr val="D62F2F"/>
                </a:solidFill>
                <a:effectLst/>
                <a:latin typeface="Microsoft YaHei Regular" panose="020B0502040204020203" charset="-122"/>
                <a:ea typeface="Microsoft YaHei Regular" panose="020B0502040204020203" charset="-122"/>
                <a:sym typeface="微软雅黑" panose="020B0503020204020204" pitchFamily="34" charset="-122"/>
              </a:endParaRPr>
            </a:p>
          </p:txBody>
        </p:sp>
        <p:pic>
          <p:nvPicPr>
            <p:cNvPr id="6" name="图片 5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222" y="209"/>
              <a:ext cx="1139" cy="367"/>
            </a:xfrm>
            <a:prstGeom prst="rect">
              <a:avLst/>
            </a:prstGeom>
          </p:spPr>
        </p:pic>
      </p:grp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220311" y="120060"/>
            <a:ext cx="7886700" cy="345128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5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10478" y="103625"/>
            <a:ext cx="187636" cy="378000"/>
            <a:chOff x="0" y="464567"/>
            <a:chExt cx="375338" cy="931069"/>
          </a:xfrm>
        </p:grpSpPr>
        <p:sp>
          <p:nvSpPr>
            <p:cNvPr id="9" name="矩形 8"/>
            <p:cNvSpPr/>
            <p:nvPr userDrawn="1"/>
          </p:nvSpPr>
          <p:spPr>
            <a:xfrm>
              <a:off x="0" y="464567"/>
              <a:ext cx="270047" cy="93106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317738" y="464567"/>
              <a:ext cx="57600" cy="93106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</p:grp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8107011" y="112871"/>
            <a:ext cx="787718" cy="319564"/>
            <a:chOff x="16961" y="209"/>
            <a:chExt cx="1654" cy="671"/>
          </a:xfrm>
        </p:grpSpPr>
        <p:sp>
          <p:nvSpPr>
            <p:cNvPr id="5" name="Shape 26"/>
            <p:cNvSpPr/>
            <p:nvPr/>
          </p:nvSpPr>
          <p:spPr>
            <a:xfrm>
              <a:off x="16961" y="517"/>
              <a:ext cx="1654" cy="363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lstStyle/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525" kern="0" baseline="0" dirty="0">
                  <a:solidFill>
                    <a:srgbClr val="D62F2F"/>
                  </a:solidFill>
                  <a:effectLst/>
                  <a:latin typeface="Microsoft YaHei Regular" panose="020B0502040204020203" charset="-122"/>
                  <a:ea typeface="Microsoft YaHei Regular" panose="020B0502040204020203" charset="-122"/>
                  <a:sym typeface="微软雅黑" panose="020B0503020204020204" pitchFamily="34" charset="-122"/>
                </a:rPr>
                <a:t>www.xybsyw.com</a:t>
              </a:r>
              <a:endParaRPr lang="en-US" altLang="zh-CN" sz="525" kern="0" baseline="0" dirty="0">
                <a:solidFill>
                  <a:srgbClr val="D62F2F"/>
                </a:solidFill>
                <a:effectLst/>
                <a:latin typeface="Microsoft YaHei Regular" panose="020B0502040204020203" charset="-122"/>
                <a:ea typeface="Microsoft YaHei Regular" panose="020B0502040204020203" charset="-122"/>
                <a:sym typeface="微软雅黑" panose="020B0503020204020204" pitchFamily="34" charset="-122"/>
              </a:endParaRPr>
            </a:p>
          </p:txBody>
        </p:sp>
        <p:pic>
          <p:nvPicPr>
            <p:cNvPr id="6" name="图片 5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222" y="209"/>
              <a:ext cx="1139" cy="367"/>
            </a:xfrm>
            <a:prstGeom prst="rect">
              <a:avLst/>
            </a:prstGeom>
          </p:spPr>
        </p:pic>
      </p:grp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220311" y="120060"/>
            <a:ext cx="7886700" cy="345128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5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10478" y="103625"/>
            <a:ext cx="187636" cy="378000"/>
            <a:chOff x="0" y="464567"/>
            <a:chExt cx="375338" cy="931069"/>
          </a:xfrm>
        </p:grpSpPr>
        <p:sp>
          <p:nvSpPr>
            <p:cNvPr id="9" name="矩形 8"/>
            <p:cNvSpPr/>
            <p:nvPr userDrawn="1"/>
          </p:nvSpPr>
          <p:spPr>
            <a:xfrm>
              <a:off x="0" y="464567"/>
              <a:ext cx="270047" cy="93106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317738" y="464567"/>
              <a:ext cx="57600" cy="93106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</p:grp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8107011" y="112871"/>
            <a:ext cx="787718" cy="319564"/>
            <a:chOff x="16961" y="209"/>
            <a:chExt cx="1654" cy="671"/>
          </a:xfrm>
        </p:grpSpPr>
        <p:sp>
          <p:nvSpPr>
            <p:cNvPr id="5" name="Shape 26"/>
            <p:cNvSpPr/>
            <p:nvPr/>
          </p:nvSpPr>
          <p:spPr>
            <a:xfrm>
              <a:off x="16961" y="517"/>
              <a:ext cx="1654" cy="363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lstStyle/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525" kern="0" baseline="0" dirty="0">
                  <a:solidFill>
                    <a:srgbClr val="D62F2F"/>
                  </a:solidFill>
                  <a:effectLst/>
                  <a:latin typeface="Microsoft YaHei Regular" panose="020B0502040204020203" charset="-122"/>
                  <a:ea typeface="Microsoft YaHei Regular" panose="020B0502040204020203" charset="-122"/>
                  <a:sym typeface="微软雅黑" panose="020B0503020204020204" pitchFamily="34" charset="-122"/>
                </a:rPr>
                <a:t>www.xybsyw.com</a:t>
              </a:r>
              <a:endParaRPr lang="en-US" altLang="zh-CN" sz="525" kern="0" baseline="0" dirty="0">
                <a:solidFill>
                  <a:srgbClr val="D62F2F"/>
                </a:solidFill>
                <a:effectLst/>
                <a:latin typeface="Microsoft YaHei Regular" panose="020B0502040204020203" charset="-122"/>
                <a:ea typeface="Microsoft YaHei Regular" panose="020B0502040204020203" charset="-122"/>
                <a:sym typeface="微软雅黑" panose="020B0503020204020204" pitchFamily="34" charset="-122"/>
              </a:endParaRPr>
            </a:p>
          </p:txBody>
        </p:sp>
        <p:pic>
          <p:nvPicPr>
            <p:cNvPr id="6" name="图片 5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222" y="209"/>
              <a:ext cx="1139" cy="367"/>
            </a:xfrm>
            <a:prstGeom prst="rect">
              <a:avLst/>
            </a:prstGeom>
          </p:spPr>
        </p:pic>
      </p:grp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220311" y="120060"/>
            <a:ext cx="7886700" cy="345128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5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10478" y="103625"/>
            <a:ext cx="187636" cy="378000"/>
            <a:chOff x="0" y="464567"/>
            <a:chExt cx="375338" cy="931069"/>
          </a:xfrm>
        </p:grpSpPr>
        <p:sp>
          <p:nvSpPr>
            <p:cNvPr id="9" name="矩形 8"/>
            <p:cNvSpPr/>
            <p:nvPr userDrawn="1"/>
          </p:nvSpPr>
          <p:spPr>
            <a:xfrm>
              <a:off x="0" y="464567"/>
              <a:ext cx="270047" cy="93106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317738" y="464567"/>
              <a:ext cx="57600" cy="93106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8107011" y="112871"/>
            <a:ext cx="787718" cy="319564"/>
            <a:chOff x="16961" y="209"/>
            <a:chExt cx="1654" cy="671"/>
          </a:xfrm>
        </p:grpSpPr>
        <p:sp>
          <p:nvSpPr>
            <p:cNvPr id="5" name="Shape 26"/>
            <p:cNvSpPr/>
            <p:nvPr/>
          </p:nvSpPr>
          <p:spPr>
            <a:xfrm>
              <a:off x="16961" y="517"/>
              <a:ext cx="1654" cy="363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lstStyle/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525" kern="0" baseline="0" dirty="0">
                  <a:solidFill>
                    <a:srgbClr val="D62F2F"/>
                  </a:solidFill>
                  <a:effectLst/>
                  <a:latin typeface="Microsoft YaHei Regular" panose="020B0502040204020203" charset="-122"/>
                  <a:ea typeface="Microsoft YaHei Regular" panose="020B0502040204020203" charset="-122"/>
                  <a:sym typeface="微软雅黑" panose="020B0503020204020204" pitchFamily="34" charset="-122"/>
                </a:rPr>
                <a:t>www.xybsyw.com</a:t>
              </a:r>
              <a:endParaRPr lang="en-US" altLang="zh-CN" sz="525" kern="0" baseline="0" dirty="0">
                <a:solidFill>
                  <a:srgbClr val="D62F2F"/>
                </a:solidFill>
                <a:effectLst/>
                <a:latin typeface="Microsoft YaHei Regular" panose="020B0502040204020203" charset="-122"/>
                <a:ea typeface="Microsoft YaHei Regular" panose="020B0502040204020203" charset="-122"/>
                <a:sym typeface="微软雅黑" panose="020B0503020204020204" pitchFamily="34" charset="-122"/>
              </a:endParaRPr>
            </a:p>
          </p:txBody>
        </p:sp>
        <p:pic>
          <p:nvPicPr>
            <p:cNvPr id="6" name="图片 5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222" y="209"/>
              <a:ext cx="1139" cy="367"/>
            </a:xfrm>
            <a:prstGeom prst="rect">
              <a:avLst/>
            </a:prstGeom>
          </p:spPr>
        </p:pic>
      </p:grp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220311" y="120060"/>
            <a:ext cx="7886700" cy="345128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5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10478" y="103625"/>
            <a:ext cx="187636" cy="378000"/>
            <a:chOff x="0" y="464567"/>
            <a:chExt cx="375338" cy="931069"/>
          </a:xfrm>
        </p:grpSpPr>
        <p:sp>
          <p:nvSpPr>
            <p:cNvPr id="9" name="矩形 8"/>
            <p:cNvSpPr/>
            <p:nvPr userDrawn="1"/>
          </p:nvSpPr>
          <p:spPr>
            <a:xfrm>
              <a:off x="0" y="464567"/>
              <a:ext cx="270047" cy="93106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317738" y="464567"/>
              <a:ext cx="57600" cy="93106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</p:grp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8107011" y="112871"/>
            <a:ext cx="787718" cy="319564"/>
            <a:chOff x="16961" y="209"/>
            <a:chExt cx="1654" cy="671"/>
          </a:xfrm>
        </p:grpSpPr>
        <p:sp>
          <p:nvSpPr>
            <p:cNvPr id="5" name="Shape 26"/>
            <p:cNvSpPr/>
            <p:nvPr/>
          </p:nvSpPr>
          <p:spPr>
            <a:xfrm>
              <a:off x="16961" y="517"/>
              <a:ext cx="1654" cy="363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lstStyle/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525" kern="0" baseline="0" dirty="0">
                  <a:solidFill>
                    <a:srgbClr val="D62F2F"/>
                  </a:solidFill>
                  <a:effectLst/>
                  <a:latin typeface="Microsoft YaHei Regular" panose="020B0502040204020203" charset="-122"/>
                  <a:ea typeface="Microsoft YaHei Regular" panose="020B0502040204020203" charset="-122"/>
                  <a:sym typeface="微软雅黑" panose="020B0503020204020204" pitchFamily="34" charset="-122"/>
                </a:rPr>
                <a:t>www.xybsyw.com</a:t>
              </a:r>
              <a:endParaRPr lang="en-US" altLang="zh-CN" sz="525" kern="0" baseline="0" dirty="0">
                <a:solidFill>
                  <a:srgbClr val="D62F2F"/>
                </a:solidFill>
                <a:effectLst/>
                <a:latin typeface="Microsoft YaHei Regular" panose="020B0502040204020203" charset="-122"/>
                <a:ea typeface="Microsoft YaHei Regular" panose="020B0502040204020203" charset="-122"/>
                <a:sym typeface="微软雅黑" panose="020B0503020204020204" pitchFamily="34" charset="-122"/>
              </a:endParaRPr>
            </a:p>
          </p:txBody>
        </p:sp>
        <p:pic>
          <p:nvPicPr>
            <p:cNvPr id="6" name="图片 5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222" y="209"/>
              <a:ext cx="1139" cy="367"/>
            </a:xfrm>
            <a:prstGeom prst="rect">
              <a:avLst/>
            </a:prstGeom>
          </p:spPr>
        </p:pic>
      </p:grp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220311" y="120060"/>
            <a:ext cx="7886700" cy="345128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5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10478" y="103625"/>
            <a:ext cx="187636" cy="378000"/>
            <a:chOff x="0" y="464567"/>
            <a:chExt cx="375338" cy="931069"/>
          </a:xfrm>
        </p:grpSpPr>
        <p:sp>
          <p:nvSpPr>
            <p:cNvPr id="9" name="矩形 8"/>
            <p:cNvSpPr/>
            <p:nvPr userDrawn="1"/>
          </p:nvSpPr>
          <p:spPr>
            <a:xfrm>
              <a:off x="0" y="464567"/>
              <a:ext cx="270047" cy="93106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317738" y="464567"/>
              <a:ext cx="57600" cy="93106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smtClean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smtClean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smtClean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smtClean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smtClean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smtClean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smtClean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smtClean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8107011" y="112871"/>
            <a:ext cx="787718" cy="319564"/>
            <a:chOff x="16961" y="209"/>
            <a:chExt cx="1654" cy="671"/>
          </a:xfrm>
        </p:grpSpPr>
        <p:sp>
          <p:nvSpPr>
            <p:cNvPr id="5" name="Shape 26"/>
            <p:cNvSpPr/>
            <p:nvPr/>
          </p:nvSpPr>
          <p:spPr>
            <a:xfrm>
              <a:off x="16961" y="517"/>
              <a:ext cx="1654" cy="363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lstStyle/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525" kern="0" baseline="0" dirty="0">
                  <a:solidFill>
                    <a:srgbClr val="D62F2F"/>
                  </a:solidFill>
                  <a:effectLst/>
                  <a:latin typeface="Microsoft YaHei Regular" panose="020B0502040204020203" charset="-122"/>
                  <a:ea typeface="Microsoft YaHei Regular" panose="020B0502040204020203" charset="-122"/>
                  <a:sym typeface="微软雅黑" panose="020B0503020204020204" pitchFamily="34" charset="-122"/>
                </a:rPr>
                <a:t>www.xybsyw.com</a:t>
              </a:r>
              <a:endParaRPr lang="en-US" altLang="zh-CN" sz="525" kern="0" baseline="0" dirty="0">
                <a:solidFill>
                  <a:srgbClr val="D62F2F"/>
                </a:solidFill>
                <a:effectLst/>
                <a:latin typeface="Microsoft YaHei Regular" panose="020B0502040204020203" charset="-122"/>
                <a:ea typeface="Microsoft YaHei Regular" panose="020B0502040204020203" charset="-122"/>
                <a:sym typeface="微软雅黑" panose="020B0503020204020204" pitchFamily="34" charset="-122"/>
              </a:endParaRPr>
            </a:p>
          </p:txBody>
        </p:sp>
        <p:pic>
          <p:nvPicPr>
            <p:cNvPr id="6" name="图片 5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222" y="209"/>
              <a:ext cx="1139" cy="367"/>
            </a:xfrm>
            <a:prstGeom prst="rect">
              <a:avLst/>
            </a:prstGeom>
          </p:spPr>
        </p:pic>
      </p:grp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220311" y="120060"/>
            <a:ext cx="7886700" cy="345128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5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10478" y="103625"/>
            <a:ext cx="187636" cy="378000"/>
            <a:chOff x="0" y="464567"/>
            <a:chExt cx="375338" cy="931069"/>
          </a:xfrm>
        </p:grpSpPr>
        <p:sp>
          <p:nvSpPr>
            <p:cNvPr id="9" name="矩形 8"/>
            <p:cNvSpPr/>
            <p:nvPr userDrawn="1"/>
          </p:nvSpPr>
          <p:spPr>
            <a:xfrm>
              <a:off x="0" y="464567"/>
              <a:ext cx="270047" cy="93106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317738" y="464567"/>
              <a:ext cx="57600" cy="93106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8107011" y="112871"/>
            <a:ext cx="787718" cy="319564"/>
            <a:chOff x="16961" y="209"/>
            <a:chExt cx="1654" cy="671"/>
          </a:xfrm>
        </p:grpSpPr>
        <p:sp>
          <p:nvSpPr>
            <p:cNvPr id="5" name="Shape 26"/>
            <p:cNvSpPr/>
            <p:nvPr/>
          </p:nvSpPr>
          <p:spPr>
            <a:xfrm>
              <a:off x="16961" y="517"/>
              <a:ext cx="1654" cy="363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lstStyle/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525" kern="0" baseline="0" dirty="0">
                  <a:solidFill>
                    <a:srgbClr val="D62F2F"/>
                  </a:solidFill>
                  <a:effectLst/>
                  <a:latin typeface="Microsoft YaHei Regular" panose="020B0502040204020203" charset="-122"/>
                  <a:ea typeface="Microsoft YaHei Regular" panose="020B0502040204020203" charset="-122"/>
                  <a:sym typeface="微软雅黑" panose="020B0503020204020204" pitchFamily="34" charset="-122"/>
                </a:rPr>
                <a:t>www.xybsyw.com</a:t>
              </a:r>
              <a:endParaRPr lang="en-US" altLang="zh-CN" sz="525" kern="0" baseline="0" dirty="0">
                <a:solidFill>
                  <a:srgbClr val="D62F2F"/>
                </a:solidFill>
                <a:effectLst/>
                <a:latin typeface="Microsoft YaHei Regular" panose="020B0502040204020203" charset="-122"/>
                <a:ea typeface="Microsoft YaHei Regular" panose="020B0502040204020203" charset="-122"/>
                <a:sym typeface="微软雅黑" panose="020B0503020204020204" pitchFamily="34" charset="-122"/>
              </a:endParaRPr>
            </a:p>
          </p:txBody>
        </p:sp>
        <p:pic>
          <p:nvPicPr>
            <p:cNvPr id="6" name="图片 5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222" y="209"/>
              <a:ext cx="1139" cy="367"/>
            </a:xfrm>
            <a:prstGeom prst="rect">
              <a:avLst/>
            </a:prstGeom>
          </p:spPr>
        </p:pic>
      </p:grp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220311" y="120060"/>
            <a:ext cx="7886700" cy="345128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5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10478" y="103625"/>
            <a:ext cx="187636" cy="378000"/>
            <a:chOff x="0" y="464567"/>
            <a:chExt cx="375338" cy="931069"/>
          </a:xfrm>
        </p:grpSpPr>
        <p:sp>
          <p:nvSpPr>
            <p:cNvPr id="9" name="矩形 8"/>
            <p:cNvSpPr/>
            <p:nvPr userDrawn="1"/>
          </p:nvSpPr>
          <p:spPr>
            <a:xfrm>
              <a:off x="0" y="464567"/>
              <a:ext cx="270047" cy="93106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317738" y="464567"/>
              <a:ext cx="57600" cy="93106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</p:grp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8107011" y="112871"/>
            <a:ext cx="787718" cy="319564"/>
            <a:chOff x="16961" y="209"/>
            <a:chExt cx="1654" cy="671"/>
          </a:xfrm>
        </p:grpSpPr>
        <p:sp>
          <p:nvSpPr>
            <p:cNvPr id="5" name="Shape 26"/>
            <p:cNvSpPr/>
            <p:nvPr/>
          </p:nvSpPr>
          <p:spPr>
            <a:xfrm>
              <a:off x="16961" y="517"/>
              <a:ext cx="1654" cy="363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lstStyle/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525" kern="0" baseline="0" dirty="0">
                  <a:solidFill>
                    <a:srgbClr val="D62F2F"/>
                  </a:solidFill>
                  <a:effectLst/>
                  <a:latin typeface="Microsoft YaHei Regular" panose="020B0502040204020203" charset="-122"/>
                  <a:ea typeface="Microsoft YaHei Regular" panose="020B0502040204020203" charset="-122"/>
                  <a:sym typeface="微软雅黑" panose="020B0503020204020204" pitchFamily="34" charset="-122"/>
                </a:rPr>
                <a:t>www.xybsyw.com</a:t>
              </a:r>
              <a:endParaRPr lang="en-US" altLang="zh-CN" sz="525" kern="0" baseline="0" dirty="0">
                <a:solidFill>
                  <a:srgbClr val="D62F2F"/>
                </a:solidFill>
                <a:effectLst/>
                <a:latin typeface="Microsoft YaHei Regular" panose="020B0502040204020203" charset="-122"/>
                <a:ea typeface="Microsoft YaHei Regular" panose="020B0502040204020203" charset="-122"/>
                <a:sym typeface="微软雅黑" panose="020B0503020204020204" pitchFamily="34" charset="-122"/>
              </a:endParaRPr>
            </a:p>
          </p:txBody>
        </p:sp>
        <p:pic>
          <p:nvPicPr>
            <p:cNvPr id="6" name="图片 5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222" y="209"/>
              <a:ext cx="1139" cy="367"/>
            </a:xfrm>
            <a:prstGeom prst="rect">
              <a:avLst/>
            </a:prstGeom>
          </p:spPr>
        </p:pic>
      </p:grp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220311" y="120060"/>
            <a:ext cx="7886700" cy="345128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5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10478" y="103625"/>
            <a:ext cx="187636" cy="378000"/>
            <a:chOff x="0" y="464567"/>
            <a:chExt cx="375338" cy="931069"/>
          </a:xfrm>
        </p:grpSpPr>
        <p:sp>
          <p:nvSpPr>
            <p:cNvPr id="9" name="矩形 8"/>
            <p:cNvSpPr/>
            <p:nvPr userDrawn="1"/>
          </p:nvSpPr>
          <p:spPr>
            <a:xfrm>
              <a:off x="0" y="464567"/>
              <a:ext cx="270047" cy="93106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317738" y="464567"/>
              <a:ext cx="57600" cy="93106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</p:grp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5.xml"/></Relationships>
</file>

<file path=ppt/slideMasters/_rels/slideMaster20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slideMasters/_rels/slideMaster2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5" Type="http://schemas.openxmlformats.org/officeDocument/2006/relationships/theme" Target="../theme/theme23.xml"/><Relationship Id="rId14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6.xml"/></Relationships>
</file>

<file path=ppt/slideMasters/_rels/slideMaster2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8.xml"/><Relationship Id="rId8" Type="http://schemas.openxmlformats.org/officeDocument/2006/relationships/slideLayout" Target="../slideLayouts/slideLayout77.xml"/><Relationship Id="rId7" Type="http://schemas.openxmlformats.org/officeDocument/2006/relationships/slideLayout" Target="../slideLayouts/slideLayout76.xml"/><Relationship Id="rId6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3.xml"/><Relationship Id="rId3" Type="http://schemas.openxmlformats.org/officeDocument/2006/relationships/slideLayout" Target="../slideLayouts/slideLayout72.xml"/><Relationship Id="rId2" Type="http://schemas.openxmlformats.org/officeDocument/2006/relationships/slideLayout" Target="../slideLayouts/slideLayout71.xml"/><Relationship Id="rId15" Type="http://schemas.openxmlformats.org/officeDocument/2006/relationships/theme" Target="../theme/theme24.xml"/><Relationship Id="rId14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0.xml"/></Relationships>
</file>

<file path=ppt/slideMasters/_rels/slideMaster2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2.xml"/><Relationship Id="rId8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0.xml"/><Relationship Id="rId6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5.xml"/><Relationship Id="rId15" Type="http://schemas.openxmlformats.org/officeDocument/2006/relationships/theme" Target="../theme/theme25.xml"/><Relationship Id="rId14" Type="http://schemas.openxmlformats.org/officeDocument/2006/relationships/slideLayout" Target="../slideLayouts/slideLayout97.xml"/><Relationship Id="rId13" Type="http://schemas.openxmlformats.org/officeDocument/2006/relationships/slideLayout" Target="../slideLayouts/slideLayout96.xml"/><Relationship Id="rId12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3.xml"/><Relationship Id="rId1" Type="http://schemas.openxmlformats.org/officeDocument/2006/relationships/slideLayout" Target="../slideLayouts/slideLayout84.xml"/></Relationships>
</file>

<file path=ppt/slideMasters/_rels/slideMaster2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99.xml"/><Relationship Id="rId15" Type="http://schemas.openxmlformats.org/officeDocument/2006/relationships/theme" Target="../theme/theme26.xml"/><Relationship Id="rId14" Type="http://schemas.openxmlformats.org/officeDocument/2006/relationships/slideLayout" Target="../slideLayouts/slideLayout111.xml"/><Relationship Id="rId13" Type="http://schemas.openxmlformats.org/officeDocument/2006/relationships/slideLayout" Target="../slideLayouts/slideLayout110.xml"/><Relationship Id="rId12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98.xml"/></Relationships>
</file>

<file path=ppt/slideMasters/_rels/slideMaster2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0.xml"/><Relationship Id="rId8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13.xml"/><Relationship Id="rId15" Type="http://schemas.openxmlformats.org/officeDocument/2006/relationships/theme" Target="../theme/theme27.xml"/><Relationship Id="rId14" Type="http://schemas.openxmlformats.org/officeDocument/2006/relationships/slideLayout" Target="../slideLayouts/slideLayout125.xml"/><Relationship Id="rId13" Type="http://schemas.openxmlformats.org/officeDocument/2006/relationships/slideLayout" Target="../slideLayouts/slideLayout124.xml"/><Relationship Id="rId12" Type="http://schemas.openxmlformats.org/officeDocument/2006/relationships/slideLayout" Target="../slideLayouts/slideLayout123.xml"/><Relationship Id="rId11" Type="http://schemas.openxmlformats.org/officeDocument/2006/relationships/slideLayout" Target="../slideLayouts/slideLayout122.xml"/><Relationship Id="rId10" Type="http://schemas.openxmlformats.org/officeDocument/2006/relationships/slideLayout" Target="../slideLayouts/slideLayout121.xml"/><Relationship Id="rId1" Type="http://schemas.openxmlformats.org/officeDocument/2006/relationships/slideLayout" Target="../slideLayouts/slideLayout112.xml"/></Relationships>
</file>

<file path=ppt/slideMasters/_rels/slideMaster2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4.xml"/><Relationship Id="rId8" Type="http://schemas.openxmlformats.org/officeDocument/2006/relationships/slideLayout" Target="../slideLayouts/slideLayout133.xml"/><Relationship Id="rId7" Type="http://schemas.openxmlformats.org/officeDocument/2006/relationships/slideLayout" Target="../slideLayouts/slideLayout132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8.xml"/><Relationship Id="rId2" Type="http://schemas.openxmlformats.org/officeDocument/2006/relationships/slideLayout" Target="../slideLayouts/slideLayout127.xml"/><Relationship Id="rId15" Type="http://schemas.openxmlformats.org/officeDocument/2006/relationships/theme" Target="../theme/theme28.xml"/><Relationship Id="rId14" Type="http://schemas.openxmlformats.org/officeDocument/2006/relationships/slideLayout" Target="../slideLayouts/slideLayout139.xml"/><Relationship Id="rId13" Type="http://schemas.openxmlformats.org/officeDocument/2006/relationships/slideLayout" Target="../slideLayouts/slideLayout138.xml"/><Relationship Id="rId12" Type="http://schemas.openxmlformats.org/officeDocument/2006/relationships/slideLayout" Target="../slideLayouts/slideLayout137.xml"/><Relationship Id="rId11" Type="http://schemas.openxmlformats.org/officeDocument/2006/relationships/slideLayout" Target="../slideLayouts/slideLayout136.xml"/><Relationship Id="rId10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26.xml"/></Relationships>
</file>

<file path=ppt/slideMasters/_rels/slideMaster2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8.xml"/><Relationship Id="rId8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41.xml"/><Relationship Id="rId15" Type="http://schemas.openxmlformats.org/officeDocument/2006/relationships/theme" Target="../theme/theme29.xml"/><Relationship Id="rId14" Type="http://schemas.openxmlformats.org/officeDocument/2006/relationships/slideLayout" Target="../slideLayouts/slideLayout153.xml"/><Relationship Id="rId13" Type="http://schemas.openxmlformats.org/officeDocument/2006/relationships/slideLayout" Target="../slideLayouts/slideLayout152.xml"/><Relationship Id="rId12" Type="http://schemas.openxmlformats.org/officeDocument/2006/relationships/slideLayout" Target="../slideLayouts/slideLayout151.xml"/><Relationship Id="rId11" Type="http://schemas.openxmlformats.org/officeDocument/2006/relationships/slideLayout" Target="../slideLayouts/slideLayout150.xml"/><Relationship Id="rId10" Type="http://schemas.openxmlformats.org/officeDocument/2006/relationships/slideLayout" Target="../slideLayouts/slideLayout149.xml"/><Relationship Id="rId1" Type="http://schemas.openxmlformats.org/officeDocument/2006/relationships/slideLayout" Target="../slideLayouts/slideLayout140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8" Type="http://schemas.openxmlformats.org/officeDocument/2006/relationships/theme" Target="../theme/theme4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  <p:sldLayoutId id="2147483783" r:id="rId13"/>
    <p:sldLayoutId id="2147483784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  <p:sldLayoutId id="2147483812" r:id="rId12"/>
    <p:sldLayoutId id="2147483813" r:id="rId13"/>
    <p:sldLayoutId id="2147483814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3BEC9-5044-45C2-9D5F-718E7DDD43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C037F-4F8F-44D8-859C-34BB8F35CE6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10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32.xml"/><Relationship Id="rId8" Type="http://schemas.openxmlformats.org/officeDocument/2006/relationships/image" Target="../media/image1.png"/><Relationship Id="rId7" Type="http://schemas.openxmlformats.org/officeDocument/2006/relationships/tags" Target="../tags/tag131.xml"/><Relationship Id="rId6" Type="http://schemas.openxmlformats.org/officeDocument/2006/relationships/tags" Target="../tags/tag130.xml"/><Relationship Id="rId5" Type="http://schemas.openxmlformats.org/officeDocument/2006/relationships/tags" Target="../tags/tag129.xml"/><Relationship Id="rId4" Type="http://schemas.openxmlformats.org/officeDocument/2006/relationships/tags" Target="../tags/tag128.xml"/><Relationship Id="rId3" Type="http://schemas.openxmlformats.org/officeDocument/2006/relationships/tags" Target="../tags/tag127.xml"/><Relationship Id="rId2" Type="http://schemas.openxmlformats.org/officeDocument/2006/relationships/tags" Target="../tags/tag126.xml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12.xml"/><Relationship Id="rId10" Type="http://schemas.openxmlformats.org/officeDocument/2006/relationships/tags" Target="../tags/tag133.xml"/><Relationship Id="rId1" Type="http://schemas.openxmlformats.org/officeDocument/2006/relationships/tags" Target="../tags/tag12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8.xml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38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52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4.xml"/><Relationship Id="rId1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68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8.xml"/><Relationship Id="rId1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68.xml"/><Relationship Id="rId1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68.xml"/><Relationship Id="rId1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68.xml"/><Relationship Id="rId1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68.xml"/><Relationship Id="rId1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68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68.xml"/><Relationship Id="rId1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82.xml"/><Relationship Id="rId1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82.xml"/><Relationship Id="rId1" Type="http://schemas.openxmlformats.org/officeDocument/2006/relationships/image" Target="../media/image3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82.xml"/><Relationship Id="rId1" Type="http://schemas.openxmlformats.org/officeDocument/2006/relationships/image" Target="../media/image36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82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82.xml"/><Relationship Id="rId1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82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82.xml"/><Relationship Id="rId1" Type="http://schemas.openxmlformats.org/officeDocument/2006/relationships/image" Target="../media/image4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82.xml"/><Relationship Id="rId1" Type="http://schemas.openxmlformats.org/officeDocument/2006/relationships/image" Target="../media/image43.png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82.xml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82.xml"/><Relationship Id="rId1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96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hape 22"/>
          <p:cNvSpPr/>
          <p:nvPr/>
        </p:nvSpPr>
        <p:spPr>
          <a:xfrm>
            <a:off x="-1587" y="1447800"/>
            <a:ext cx="9145587" cy="196691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lIns="45718" rIns="45718" anchor="ctr" anchorCtr="0"/>
          <a:lstStyle/>
          <a:p>
            <a:pPr hangingPunct="0"/>
            <a:endParaRPr lang="en-US" altLang="zh-CN" sz="1800" b="0">
              <a:solidFill>
                <a:srgbClr val="DF2024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71550" y="2068195"/>
            <a:ext cx="7254875" cy="64516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l" fontAlgn="base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en-US" altLang="zh-CN" sz="3600" b="1" strike="noStrike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3600" b="1" strike="noStrike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zh-CN" sz="3600" b="1" strike="noStrike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项目式</a:t>
            </a:r>
            <a:r>
              <a:rPr lang="en-US" altLang="zh-CN" sz="3600" b="1" strike="noStrike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sz="3600" b="1" strike="noStrike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实习系统操作说明</a:t>
            </a:r>
            <a:endParaRPr lang="zh-CN" sz="3600" b="1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781300" y="2595563"/>
            <a:ext cx="4487863" cy="22987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tIns="34290" rIns="45718" bIns="34290" anchor="t">
            <a:spAutoFit/>
          </a:bodyPr>
          <a:lstStyle/>
          <a:p>
            <a:pPr lvl="0" algn="l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sz="1050" strike="noStrike" kern="0" noProof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50183" name="组合 6"/>
          <p:cNvGrpSpPr/>
          <p:nvPr/>
        </p:nvGrpSpPr>
        <p:grpSpPr>
          <a:xfrm>
            <a:off x="8132763" y="131763"/>
            <a:ext cx="781050" cy="276225"/>
            <a:chOff x="17075" y="277"/>
            <a:chExt cx="1643" cy="578"/>
          </a:xfrm>
        </p:grpSpPr>
        <p:grpSp>
          <p:nvGrpSpPr>
            <p:cNvPr id="50184" name="组合 11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50185" name="Shape 22"/>
              <p:cNvSpPr/>
              <p:nvPr/>
            </p:nvSpPr>
            <p:spPr>
              <a:xfrm>
                <a:off x="17075" y="619"/>
                <a:ext cx="1643" cy="290"/>
              </a:xfrm>
              <a:prstGeom prst="rect">
                <a:avLst/>
              </a:prstGeom>
              <a:solidFill>
                <a:srgbClr val="F2F2F2"/>
              </a:solidFill>
              <a:ln w="12700">
                <a:noFill/>
              </a:ln>
            </p:spPr>
            <p:txBody>
              <a:bodyPr lIns="45718" rIns="45718" anchor="ctr" anchorCtr="0"/>
              <a:lstStyle/>
              <a:p>
                <a:pPr hangingPunct="0"/>
                <a:endParaRPr lang="en-US" altLang="zh-CN" sz="1800" b="0">
                  <a:solidFill>
                    <a:srgbClr val="DF2024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lstStyle/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strike="noStrike" kern="0" baseline="0" noProof="1">
                    <a:solidFill>
                      <a:srgbClr val="D62F2F"/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strike="noStrike" kern="0" baseline="0" noProof="1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50187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705" y="195580"/>
            <a:ext cx="28956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buSzTx/>
            </a:pPr>
            <a:r>
              <a:rPr lang="zh-CN" altLang="en-US" dirty="0">
                <a:cs typeface="+mn-ea"/>
              </a:rPr>
              <a:t>2、浏览与报名课题</a:t>
            </a:r>
            <a:endParaRPr lang="zh-CN" altLang="en-US" dirty="0">
              <a:cs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9260" y="627380"/>
            <a:ext cx="7671435" cy="732155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500"/>
              </a:lnSpc>
            </a:pPr>
            <a:r>
              <a:rPr lang="en-US" altLang="en-US" sz="1400" dirty="0"/>
              <a:t>2.2</a:t>
            </a:r>
            <a:r>
              <a:rPr lang="en-US" altLang="zh-CN" sz="1400" dirty="0"/>
              <a:t> </a:t>
            </a:r>
            <a:r>
              <a:rPr lang="zh-CN" altLang="en-US" sz="1400" dirty="0">
                <a:cs typeface="+mn-ea"/>
              </a:rPr>
              <a:t>查看报名状态及取消报名：项目式实习 &gt; 选题 &gt; 点击“我的报名”，查看报名状态； </a:t>
            </a:r>
            <a:r>
              <a:rPr lang="zh-CN" altLang="en-US" sz="1400" b="1" dirty="0">
                <a:cs typeface="+mn-ea"/>
              </a:rPr>
              <a:t>报名时间未结束且教师尚未确认名单</a:t>
            </a:r>
            <a:r>
              <a:rPr lang="zh-CN" altLang="en-US" sz="1400" dirty="0">
                <a:cs typeface="+mn-ea"/>
              </a:rPr>
              <a:t>的课题，可点击“取消报名”</a:t>
            </a:r>
            <a:endParaRPr lang="zh-CN" altLang="en-US" sz="1400" dirty="0">
              <a:cs typeface="+mn-ea"/>
            </a:endParaRPr>
          </a:p>
        </p:txBody>
      </p:sp>
      <p:pic>
        <p:nvPicPr>
          <p:cNvPr id="4" name="图片 -21474826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315" y="1359535"/>
            <a:ext cx="6077585" cy="3140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6120" y="2787650"/>
            <a:ext cx="4627880" cy="239014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223224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</a:t>
            </a:r>
            <a:r>
              <a:rPr lang="zh-CN" altLang="en-US" dirty="0"/>
              <a:t>、项目申报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22605" y="699770"/>
            <a:ext cx="7784465" cy="732155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3.1 </a:t>
            </a:r>
            <a:r>
              <a:rPr lang="zh-CN" altLang="en-US" dirty="0"/>
              <a:t>操作路径：项目</a:t>
            </a:r>
            <a:r>
              <a:rPr lang="zh-CN" altLang="en-US"/>
              <a:t>式实习</a:t>
            </a:r>
            <a:r>
              <a:rPr lang="en-US" altLang="zh-CN"/>
              <a:t>-</a:t>
            </a:r>
            <a:r>
              <a:rPr lang="zh-CN" altLang="en-US"/>
              <a:t>点击</a:t>
            </a:r>
            <a:r>
              <a:rPr lang="en-US" altLang="zh-CN" dirty="0"/>
              <a:t>“</a:t>
            </a:r>
            <a:r>
              <a:rPr lang="zh-CN" altLang="en-US"/>
              <a:t>项目申报</a:t>
            </a:r>
            <a:r>
              <a:rPr lang="en-US" altLang="zh-CN" dirty="0"/>
              <a:t>”</a:t>
            </a:r>
            <a:r>
              <a:rPr lang="zh-CN" altLang="en-US" dirty="0"/>
              <a:t>进入申报页面</a:t>
            </a:r>
            <a:r>
              <a:rPr lang="en-US" altLang="zh-CN" dirty="0"/>
              <a:t>;</a:t>
            </a:r>
            <a:r>
              <a:rPr lang="en-US" altLang="en-US" dirty="0"/>
              <a:t></a:t>
            </a:r>
            <a:r>
              <a:rPr lang="zh-CN" altLang="en-US" dirty="0"/>
              <a:t>申报时系统自动检测是否有“已中选”项目</a:t>
            </a:r>
            <a:r>
              <a:rPr lang="en-US" altLang="zh-CN" dirty="0"/>
              <a:t>,</a:t>
            </a:r>
            <a:r>
              <a:rPr lang="zh-CN" altLang="en-US" dirty="0"/>
              <a:t>若有 提示一键导入，自动填充课题信息及中选成员；若无 → 可自行申报新课题。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813" y="1707277"/>
            <a:ext cx="7623720" cy="298395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矩形 3"/>
          <p:cNvSpPr/>
          <p:nvPr/>
        </p:nvSpPr>
        <p:spPr>
          <a:xfrm>
            <a:off x="2267744" y="3435846"/>
            <a:ext cx="2016224" cy="36004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710" y="2211705"/>
            <a:ext cx="4762500" cy="1752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223224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</a:t>
            </a:r>
            <a:r>
              <a:rPr lang="zh-CN" altLang="en-US" dirty="0"/>
              <a:t>、项目申报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11560" y="592484"/>
            <a:ext cx="7704856" cy="411480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3.2 </a:t>
            </a:r>
            <a:r>
              <a:rPr lang="zh-CN" altLang="en-US" dirty="0"/>
              <a:t>具体内容填写：带“*”号的信息为必填项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rcRect l="17944" t="10150" r="19234" b="6596"/>
          <a:stretch>
            <a:fillRect/>
          </a:stretch>
        </p:blipFill>
        <p:spPr>
          <a:xfrm>
            <a:off x="472127" y="1059581"/>
            <a:ext cx="3820795" cy="37668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rcRect l="7286"/>
          <a:stretch>
            <a:fillRect/>
          </a:stretch>
        </p:blipFill>
        <p:spPr>
          <a:xfrm>
            <a:off x="4463988" y="1414863"/>
            <a:ext cx="4291965" cy="305625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文本框 7"/>
          <p:cNvSpPr txBox="1"/>
          <p:nvPr/>
        </p:nvSpPr>
        <p:spPr>
          <a:xfrm>
            <a:off x="2483768" y="2715766"/>
            <a:ext cx="1980220" cy="7386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b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/>
              <a:t>“项目归属学院”默认为指导教师所在学院，可修改</a:t>
            </a:r>
            <a:endParaRPr lang="zh-CN" altLang="en-US" sz="1400" dirty="0"/>
          </a:p>
        </p:txBody>
      </p:sp>
      <p:cxnSp>
        <p:nvCxnSpPr>
          <p:cNvPr id="10" name="直接箭头连接符 9"/>
          <p:cNvCxnSpPr/>
          <p:nvPr/>
        </p:nvCxnSpPr>
        <p:spPr>
          <a:xfrm>
            <a:off x="1496978" y="2715766"/>
            <a:ext cx="1008380" cy="2876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868144" y="1995686"/>
            <a:ext cx="288032" cy="14401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223224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4</a:t>
            </a:r>
            <a:r>
              <a:rPr lang="zh-CN" altLang="en-US" dirty="0"/>
              <a:t>、项目修改及中止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11560" y="592484"/>
            <a:ext cx="7848872" cy="732155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4.1 </a:t>
            </a:r>
            <a:r>
              <a:rPr lang="zh-CN" altLang="en-US" dirty="0"/>
              <a:t>项目立项后，可申请修改基本信息或中止</a:t>
            </a:r>
            <a:endParaRPr lang="en-US" altLang="zh-CN" dirty="0"/>
          </a:p>
          <a:p>
            <a:r>
              <a:rPr lang="zh-CN" altLang="en-US" dirty="0"/>
              <a:t>点击项目名称后面“</a:t>
            </a:r>
            <a:r>
              <a:rPr lang="en-US" altLang="zh-CN" dirty="0"/>
              <a:t>···</a:t>
            </a:r>
            <a:r>
              <a:rPr lang="zh-CN" altLang="en-US" dirty="0"/>
              <a:t>”按钮，进入</a:t>
            </a:r>
            <a:r>
              <a:rPr lang="en-US" altLang="zh-CN" dirty="0"/>
              <a:t>“</a:t>
            </a:r>
            <a:r>
              <a:rPr lang="zh-CN" altLang="en-US" dirty="0"/>
              <a:t>编辑信息</a:t>
            </a:r>
            <a:r>
              <a:rPr lang="en-US" altLang="zh-CN" dirty="0"/>
              <a:t>”</a:t>
            </a:r>
            <a:r>
              <a:rPr lang="zh-CN" altLang="en-US" dirty="0"/>
              <a:t>或</a:t>
            </a:r>
            <a:r>
              <a:rPr lang="en-US" altLang="zh-CN" dirty="0"/>
              <a:t>“</a:t>
            </a:r>
            <a:r>
              <a:rPr lang="zh-CN" altLang="en-US" dirty="0"/>
              <a:t>中止申请</a:t>
            </a:r>
            <a:r>
              <a:rPr lang="en-US" altLang="zh-CN" dirty="0"/>
              <a:t>”</a:t>
            </a:r>
            <a:r>
              <a:rPr lang="zh-CN" altLang="en-US" dirty="0"/>
              <a:t>页面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rcRect r="778"/>
          <a:stretch>
            <a:fillRect/>
          </a:stretch>
        </p:blipFill>
        <p:spPr>
          <a:xfrm>
            <a:off x="323584" y="1635646"/>
            <a:ext cx="8280921" cy="1701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文本框 3"/>
          <p:cNvSpPr txBox="1"/>
          <p:nvPr/>
        </p:nvSpPr>
        <p:spPr>
          <a:xfrm>
            <a:off x="630555" y="3435985"/>
            <a:ext cx="7710170" cy="914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dirty="0">
                <a:solidFill>
                  <a:srgbClr val="C51A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注意：</a:t>
            </a:r>
            <a:r>
              <a:rPr lang="en-US" altLang="zh-CN" b="0" dirty="0">
                <a:solidFill>
                  <a:schemeClr val="tx1"/>
                </a:solidFill>
              </a:rPr>
              <a:t>1.</a:t>
            </a:r>
            <a:r>
              <a:rPr lang="en-US" altLang="zh-CN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编辑信息</a:t>
            </a:r>
            <a:r>
              <a:rPr lang="en-US" altLang="zh-CN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页面修改信息后，需要提交申请等待审核，项目将重新进入 </a:t>
            </a:r>
            <a:br>
              <a:rPr lang="en-US" altLang="zh-CN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“</a:t>
            </a:r>
            <a:r>
              <a:rPr lang="zh-CN" altLang="en-US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待审批</a:t>
            </a:r>
            <a:r>
              <a:rPr lang="en-US" altLang="zh-CN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状态；</a:t>
            </a:r>
            <a:endParaRPr lang="en-US" altLang="zh-CN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“中止申请”提交申请并审核通过后，项目将无法恢复，请慎重使用！</a:t>
            </a:r>
            <a:endParaRPr lang="zh-CN" altLang="en-US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223224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sym typeface="Calibri" panose="020F0502020204030204" pitchFamily="34" charset="0"/>
              </a:rPr>
              <a:t>4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sym typeface="Calibri" panose="020F0502020204030204" pitchFamily="34" charset="0"/>
              </a:rPr>
              <a:t>、项目修改及中止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1560" y="592484"/>
            <a:ext cx="7968560" cy="411480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4.2 </a:t>
            </a:r>
            <a:r>
              <a:rPr lang="zh-CN" altLang="en-US" dirty="0"/>
              <a:t>修改和中止均需指导教师、学院管理员重新审核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568" y="1036412"/>
            <a:ext cx="2995026" cy="38853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4135" y="1221388"/>
            <a:ext cx="4495985" cy="27007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文本框 5"/>
          <p:cNvSpPr txBox="1"/>
          <p:nvPr/>
        </p:nvSpPr>
        <p:spPr>
          <a:xfrm>
            <a:off x="1700834" y="3219822"/>
            <a:ext cx="1453687" cy="33718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b="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项目修改界面</a:t>
            </a:r>
            <a:endParaRPr lang="zh-CN" altLang="en-US" b="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24525" y="3147695"/>
            <a:ext cx="1871811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b="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项目中止申请界面</a:t>
            </a:r>
            <a:endParaRPr lang="zh-CN" altLang="en-US" b="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194842" y="1995804"/>
            <a:ext cx="1817318" cy="7188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194842" y="3557007"/>
            <a:ext cx="1817318" cy="9486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223224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5</a:t>
            </a:r>
            <a:r>
              <a:rPr lang="zh-CN" altLang="en-US" dirty="0"/>
              <a:t>、提交《家长告知书》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67544" y="750838"/>
            <a:ext cx="8136904" cy="411480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5.1 </a:t>
            </a:r>
            <a:r>
              <a:rPr lang="zh-CN" altLang="en-US" dirty="0"/>
              <a:t>操作路径：项目立项后，</a:t>
            </a:r>
            <a:r>
              <a:rPr lang="zh-CN" altLang="en-US"/>
              <a:t>学生点击</a:t>
            </a:r>
            <a:r>
              <a:rPr lang="en-US" altLang="zh-CN" dirty="0"/>
              <a:t>“</a:t>
            </a:r>
            <a:r>
              <a:rPr lang="zh-CN" altLang="en-US"/>
              <a:t>实习任务</a:t>
            </a:r>
            <a:r>
              <a:rPr lang="en-US" altLang="zh-CN" dirty="0"/>
              <a:t>”</a:t>
            </a:r>
            <a:r>
              <a:rPr lang="zh-CN" altLang="en-US"/>
              <a:t>，点击</a:t>
            </a:r>
            <a:r>
              <a:rPr lang="en-US" altLang="zh-CN" dirty="0"/>
              <a:t>“</a:t>
            </a:r>
            <a:r>
              <a:rPr lang="zh-CN" altLang="en-US"/>
              <a:t>去提交</a:t>
            </a:r>
            <a:r>
              <a:rPr lang="en-US" altLang="zh-CN" dirty="0"/>
              <a:t>”, </a:t>
            </a:r>
            <a:r>
              <a:rPr lang="zh-CN" altLang="en-US" dirty="0"/>
              <a:t>进入提交“家长告知书”页面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853948" y="4299942"/>
            <a:ext cx="7256780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400" dirty="0">
                <a:solidFill>
                  <a:srgbClr val="C51A2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注意：</a:t>
            </a:r>
            <a:r>
              <a:rPr lang="zh-CN" altLang="en-US" sz="14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如指导教师或学院管理员还未审核立项，学生将无法提交《家长告知书》</a:t>
            </a:r>
            <a:endParaRPr lang="zh-CN" altLang="en-US" sz="14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71377" y="1497393"/>
            <a:ext cx="8185359" cy="2537335"/>
            <a:chOff x="395536" y="1707654"/>
            <a:chExt cx="8185359" cy="2537335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3991" y="1707654"/>
              <a:ext cx="8136904" cy="253733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" name="圆角矩形 5"/>
            <p:cNvSpPr/>
            <p:nvPr/>
          </p:nvSpPr>
          <p:spPr>
            <a:xfrm>
              <a:off x="395536" y="2499742"/>
              <a:ext cx="1007745" cy="360045"/>
            </a:xfrm>
            <a:prstGeom prst="round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223224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5</a:t>
            </a:r>
            <a:r>
              <a:rPr lang="zh-CN" altLang="en-US" dirty="0"/>
              <a:t>、提交《家长告知书》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11560" y="701889"/>
            <a:ext cx="7848872" cy="411480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5.2 </a:t>
            </a:r>
            <a:r>
              <a:rPr lang="zh-CN" altLang="en-US" dirty="0"/>
              <a:t>步骤：下载模版，线下签字，扫描或拍照上传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62892" y="1563638"/>
            <a:ext cx="4128916" cy="317071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809100" y="1851670"/>
            <a:ext cx="1867356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zh-CN" altLang="en-US" b="0" dirty="0">
                <a:solidFill>
                  <a:schemeClr val="bg2">
                    <a:lumMod val="75000"/>
                  </a:schemeClr>
                </a:solidFill>
                <a:sym typeface="+mn-ea"/>
              </a:rPr>
              <a:t>下载的模板会自动生成项目基本信息</a:t>
            </a:r>
            <a:endParaRPr lang="zh-CN" altLang="en-US" b="0" dirty="0">
              <a:solidFill>
                <a:schemeClr val="bg2">
                  <a:lumMod val="75000"/>
                </a:schemeClr>
              </a:solidFill>
              <a:sym typeface="+mn-ea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4932040" y="1923678"/>
            <a:ext cx="1877060" cy="1670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223224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6</a:t>
            </a:r>
            <a:r>
              <a:rPr lang="zh-CN" altLang="en-US" dirty="0"/>
              <a:t>、提交《结题报告》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84005" y="761112"/>
            <a:ext cx="7920880" cy="411480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6.1 </a:t>
            </a:r>
            <a:r>
              <a:rPr lang="zh-CN" altLang="en-US" dirty="0"/>
              <a:t>操作路径：项目</a:t>
            </a:r>
            <a:r>
              <a:rPr lang="zh-CN" altLang="en-US"/>
              <a:t>式实习</a:t>
            </a:r>
            <a:r>
              <a:rPr lang="en-US" altLang="zh-CN" dirty="0"/>
              <a:t>-</a:t>
            </a:r>
            <a:r>
              <a:rPr lang="zh-CN" altLang="en-US" dirty="0"/>
              <a:t>项目</a:t>
            </a:r>
            <a:r>
              <a:rPr lang="zh-CN" altLang="en-US"/>
              <a:t>结题</a:t>
            </a:r>
            <a:r>
              <a:rPr lang="en-US" altLang="zh-CN" dirty="0"/>
              <a:t>-“</a:t>
            </a:r>
            <a:r>
              <a:rPr lang="zh-CN" altLang="en-US"/>
              <a:t>待提交</a:t>
            </a:r>
            <a:r>
              <a:rPr lang="en-US" altLang="zh-CN" dirty="0"/>
              <a:t>”-“</a:t>
            </a:r>
            <a:r>
              <a:rPr lang="zh-CN" altLang="en-US"/>
              <a:t>去提交</a:t>
            </a:r>
            <a:r>
              <a:rPr lang="en-US" altLang="zh-CN" dirty="0"/>
              <a:t>”</a:t>
            </a:r>
            <a:r>
              <a:rPr lang="zh-CN" altLang="en-US" dirty="0"/>
              <a:t>，进入《结题报告》提交页面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005" y="1580617"/>
            <a:ext cx="7920880" cy="293742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" name="直接箭头连接符 3"/>
          <p:cNvCxnSpPr/>
          <p:nvPr/>
        </p:nvCxnSpPr>
        <p:spPr>
          <a:xfrm>
            <a:off x="3851920" y="2499742"/>
            <a:ext cx="0" cy="12219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2907665" y="3734435"/>
            <a:ext cx="3608549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>
            <a:defPPr>
              <a:defRPr lang="en-US"/>
            </a:defPPr>
            <a:lvl1pPr>
              <a:defRPr b="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审核通过的结题报告在</a:t>
            </a:r>
            <a:r>
              <a:rPr lang="en-US" altLang="zh-CN" dirty="0"/>
              <a:t>“</a:t>
            </a:r>
            <a:r>
              <a:rPr lang="zh-CN" altLang="en-US" dirty="0"/>
              <a:t>已通过</a:t>
            </a:r>
            <a:r>
              <a:rPr lang="en-US" altLang="zh-CN" dirty="0"/>
              <a:t>”</a:t>
            </a:r>
            <a:r>
              <a:rPr lang="zh-CN" altLang="en-US" dirty="0"/>
              <a:t>标签下</a:t>
            </a:r>
            <a:endParaRPr lang="zh-CN" altLang="en-US" dirty="0"/>
          </a:p>
        </p:txBody>
      </p:sp>
      <p:sp>
        <p:nvSpPr>
          <p:cNvPr id="8" name="圆角矩形 7"/>
          <p:cNvSpPr/>
          <p:nvPr/>
        </p:nvSpPr>
        <p:spPr>
          <a:xfrm>
            <a:off x="755576" y="4234369"/>
            <a:ext cx="864235" cy="28829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1907704" y="2197644"/>
            <a:ext cx="864235" cy="28829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223224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6</a:t>
            </a:r>
            <a:r>
              <a:rPr lang="zh-CN" altLang="en-US" dirty="0"/>
              <a:t>、提交《结题报告》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39552" y="727340"/>
            <a:ext cx="7992888" cy="411480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6.2 </a:t>
            </a:r>
            <a:r>
              <a:rPr lang="zh-CN" altLang="en-US" dirty="0"/>
              <a:t>步骤：下载模版，选择项目成果形式，</a:t>
            </a:r>
            <a:r>
              <a:rPr lang="zh-CN" altLang="en-US" dirty="0">
                <a:sym typeface="+mn-ea"/>
              </a:rPr>
              <a:t>上传文件，</a:t>
            </a:r>
            <a:r>
              <a:rPr lang="zh-CN" altLang="en-US" dirty="0"/>
              <a:t>提交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39752" y="1563638"/>
            <a:ext cx="3270010" cy="33123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940425" y="1981835"/>
            <a:ext cx="2664023" cy="5835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>
            <a:defPPr>
              <a:defRPr lang="en-US"/>
            </a:defPPr>
            <a:lvl1pPr>
              <a:defRPr b="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下载的模板会自动生成项目基本信息，无需学生填写</a:t>
            </a:r>
            <a:endParaRPr lang="zh-CN" altLang="en-US" dirty="0"/>
          </a:p>
        </p:txBody>
      </p:sp>
      <p:cxnSp>
        <p:nvCxnSpPr>
          <p:cNvPr id="7" name="直接箭头连接符 6"/>
          <p:cNvCxnSpPr/>
          <p:nvPr/>
        </p:nvCxnSpPr>
        <p:spPr>
          <a:xfrm>
            <a:off x="3258820" y="2139950"/>
            <a:ext cx="2609850" cy="717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chemeClr val="accent6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971551" y="1563370"/>
            <a:ext cx="936154" cy="1725930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B90003">
                <a:alpha val="20000"/>
              </a:srgbClr>
            </a:outerShdw>
          </a:effectLst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0285" y="1440180"/>
            <a:ext cx="825411" cy="19329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7200" dirty="0">
                <a:solidFill>
                  <a:srgbClr val="C0000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     </a:t>
            </a:r>
            <a:r>
              <a:rPr lang="en-US" altLang="zh-CN" sz="4400" b="1" dirty="0">
                <a:solidFill>
                  <a:schemeClr val="tx1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03</a:t>
            </a:r>
            <a:endParaRPr lang="en-US" altLang="zh-CN" sz="4400" b="1" dirty="0">
              <a:solidFill>
                <a:schemeClr val="tx1"/>
              </a:solidFill>
              <a:effectLst/>
              <a:latin typeface="DIN Alternate" panose="020B0500000000000000" charset="0"/>
              <a:ea typeface="Microsoft YaHei Bold" panose="020B0502040204020203" charset="-122"/>
              <a:cs typeface="DIN Alternate" panose="020B0500000000000000" charset="0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81776" y="2007394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latin typeface="微软雅黑" panose="020B0503020204020204" pitchFamily="34" charset="-122"/>
                <a:ea typeface="微软雅黑" panose="020B0503020204020204" pitchFamily="34" charset="-122"/>
              </a:rPr>
              <a:t>指导教师操作说明</a:t>
            </a:r>
            <a:endParaRPr lang="zh-CN" sz="3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7405" y="2099945"/>
            <a:ext cx="1008291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2400" dirty="0">
                <a:solidFill>
                  <a:schemeClr val="tx1"/>
                </a:solidFill>
                <a:latin typeface="DIN Alternate" panose="020B0500000000000000" charset="0"/>
                <a:ea typeface="方正黑体简体" panose="02000000000000000000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  <a:endParaRPr lang="en-US" altLang="zh-CN" sz="2400" dirty="0">
              <a:solidFill>
                <a:schemeClr val="tx1"/>
              </a:solidFill>
              <a:latin typeface="DIN Alternate" panose="020B0500000000000000" charset="0"/>
              <a:ea typeface="方正黑体简体" panose="02000000000000000000" pitchFamily="2" charset="-122"/>
              <a:cs typeface="DIN Alternate" panose="020B0500000000000000" charset="0"/>
              <a:sym typeface="Noto Serif CJK SC" panose="02020400000000000000" pitchFamily="18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2" name="组合 11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3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lstStyle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lstStyle/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hape 2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08175" y="1001395"/>
            <a:ext cx="6574155" cy="3434080"/>
          </a:xfrm>
          <a:prstGeom prst="rect">
            <a:avLst/>
          </a:prstGeom>
          <a:solidFill>
            <a:srgbClr val="EFEFEF"/>
          </a:solidFill>
          <a:ln w="12700">
            <a:noFill/>
            <a:miter lim="400000"/>
          </a:ln>
          <a:effectLst>
            <a:outerShdw dir="13500000" sy="23000" kx="1200000" algn="br" rotWithShape="0">
              <a:prstClr val="black">
                <a:alpha val="9000"/>
              </a:prstClr>
            </a:outerShdw>
            <a:reflection stA="45000" endPos="0" dist="50800" dir="5400000" sy="-100000" algn="bl" rotWithShape="0"/>
          </a:effectLst>
        </p:spPr>
        <p:txBody>
          <a:bodyPr lIns="45718" rIns="45718" anchor="ctr"/>
          <a:lstStyle/>
          <a:p>
            <a:pPr hangingPunct="0"/>
            <a:endParaRPr lang="en-US" altLang="zh-CN" sz="1800" b="0" baseline="0" dirty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476" y="923925"/>
            <a:ext cx="1772603" cy="9391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-1745153" y="-922362"/>
            <a:ext cx="1279706" cy="504321"/>
          </a:xfrm>
          <a:prstGeom prst="rect">
            <a:avLst/>
          </a:prstGeom>
          <a:solidFill>
            <a:srgbClr val="FCFC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ea typeface="字魂105号-简雅黑" panose="00000500000000000000" pitchFamily="2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96240" y="1001078"/>
            <a:ext cx="967740" cy="50673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dist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700" kern="0" dirty="0">
                <a:sym typeface="+mn-ea"/>
              </a:rPr>
              <a:t>目录</a:t>
            </a:r>
            <a:endParaRPr lang="zh-CN" sz="2700" kern="0" dirty="0"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48603" y="1484948"/>
            <a:ext cx="1286351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350" kern="0" dirty="0">
                <a:sym typeface="+mn-ea"/>
              </a:rPr>
              <a:t>CONTENTS</a:t>
            </a:r>
            <a:endParaRPr lang="zh-CN" sz="1350" kern="0" dirty="0">
              <a:sym typeface="+mn-ea"/>
            </a:endParaRPr>
          </a:p>
        </p:txBody>
      </p:sp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3059430" y="2139950"/>
            <a:ext cx="2065020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学生操作说明</a:t>
            </a:r>
            <a:endParaRPr lang="en-US" alt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2285366" y="2006600"/>
            <a:ext cx="64135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3600" dirty="0">
                <a:solidFill>
                  <a:schemeClr val="tx1"/>
                </a:solidFill>
                <a:latin typeface="DIN Alternate" panose="020B0500000000000000" charset="0"/>
                <a:ea typeface="Microsoft YaHei Regular" panose="020B0502040204020203" charset="-122"/>
                <a:cs typeface="DIN Alternate" panose="020B0500000000000000" charset="0"/>
              </a:rPr>
              <a:t>02</a:t>
            </a:r>
            <a:endParaRPr lang="en-US" altLang="zh-CN" sz="3600" dirty="0">
              <a:solidFill>
                <a:schemeClr val="tx1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sp>
        <p:nvSpPr>
          <p:cNvPr id="73" name="矩形 72"/>
          <p:cNvSpPr/>
          <p:nvPr>
            <p:custDataLst>
              <p:tags r:id="rId4"/>
            </p:custDataLst>
          </p:nvPr>
        </p:nvSpPr>
        <p:spPr>
          <a:xfrm>
            <a:off x="3059430" y="3651885"/>
            <a:ext cx="2131060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1500" kern="0" dirty="0">
                <a:solidFill>
                  <a:schemeClr val="tx1"/>
                </a:solidFill>
                <a:sym typeface="+mn-ea"/>
              </a:rPr>
              <a:t>学院管理员操作说明</a:t>
            </a:r>
            <a:endParaRPr 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0" name="矩形 69"/>
          <p:cNvSpPr/>
          <p:nvPr>
            <p:custDataLst>
              <p:tags r:id="rId5"/>
            </p:custDataLst>
          </p:nvPr>
        </p:nvSpPr>
        <p:spPr>
          <a:xfrm>
            <a:off x="2285207" y="3507740"/>
            <a:ext cx="64135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3600" dirty="0">
                <a:solidFill>
                  <a:schemeClr val="tx1"/>
                </a:solidFill>
                <a:latin typeface="DIN Alternate" panose="020B0500000000000000" charset="0"/>
                <a:ea typeface="Microsoft YaHei Regular" panose="020B0502040204020203" charset="-122"/>
                <a:cs typeface="DIN Alternate" panose="020B0500000000000000" charset="0"/>
              </a:rPr>
              <a:t>04</a:t>
            </a:r>
            <a:endParaRPr lang="en-US" altLang="zh-CN" sz="3600" dirty="0">
              <a:solidFill>
                <a:schemeClr val="tx1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sp>
        <p:nvSpPr>
          <p:cNvPr id="78" name="矩形 77"/>
          <p:cNvSpPr/>
          <p:nvPr>
            <p:custDataLst>
              <p:tags r:id="rId6"/>
            </p:custDataLst>
          </p:nvPr>
        </p:nvSpPr>
        <p:spPr>
          <a:xfrm>
            <a:off x="3046730" y="2895600"/>
            <a:ext cx="2005965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指导教师操作说明</a:t>
            </a:r>
            <a:endParaRPr 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6" name="矩形 75"/>
          <p:cNvSpPr/>
          <p:nvPr>
            <p:custDataLst>
              <p:tags r:id="rId7"/>
            </p:custDataLst>
          </p:nvPr>
        </p:nvSpPr>
        <p:spPr>
          <a:xfrm>
            <a:off x="2285524" y="2715895"/>
            <a:ext cx="64135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3600" dirty="0">
                <a:solidFill>
                  <a:schemeClr val="tx1"/>
                </a:solidFill>
                <a:latin typeface="DIN Alternate" panose="020B0500000000000000" charset="0"/>
                <a:ea typeface="Microsoft YaHei Regular" panose="020B0502040204020203" charset="-122"/>
                <a:cs typeface="DIN Alternate" panose="020B0500000000000000" charset="0"/>
              </a:rPr>
              <a:t>03</a:t>
            </a:r>
            <a:endParaRPr lang="en-US" altLang="zh-CN" sz="3600" dirty="0">
              <a:solidFill>
                <a:schemeClr val="tx1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0" name="组合 9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4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lstStyle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lstStyle/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2" name="图片 1" descr="红色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>
            <p:custDataLst>
              <p:tags r:id="rId9"/>
            </p:custDataLst>
          </p:nvPr>
        </p:nvSpPr>
        <p:spPr>
          <a:xfrm>
            <a:off x="2285366" y="1203960"/>
            <a:ext cx="64135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3600" dirty="0">
                <a:solidFill>
                  <a:schemeClr val="tx1"/>
                </a:solidFill>
                <a:latin typeface="DIN Alternate" panose="020B0500000000000000" charset="0"/>
                <a:ea typeface="Microsoft YaHei Regular" panose="020B0502040204020203" charset="-122"/>
                <a:cs typeface="DIN Alternate" panose="020B0500000000000000" charset="0"/>
              </a:rPr>
              <a:t>01</a:t>
            </a:r>
            <a:endParaRPr lang="en-US" altLang="zh-CN" sz="3600" dirty="0">
              <a:solidFill>
                <a:schemeClr val="tx1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sp>
        <p:nvSpPr>
          <p:cNvPr id="7" name="矩形 6"/>
          <p:cNvSpPr/>
          <p:nvPr>
            <p:custDataLst>
              <p:tags r:id="rId10"/>
            </p:custDataLst>
          </p:nvPr>
        </p:nvSpPr>
        <p:spPr>
          <a:xfrm>
            <a:off x="2844165" y="1377315"/>
            <a:ext cx="3356610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en-US" altLang="zh-CN" sz="1500" kern="0" dirty="0">
                <a:solidFill>
                  <a:schemeClr val="tx1"/>
                </a:solidFill>
                <a:sym typeface="+mn-ea"/>
              </a:rPr>
              <a:t>“</a:t>
            </a:r>
            <a:r>
              <a:rPr lang="zh-CN" altLang="en-US" sz="1500" kern="0" dirty="0">
                <a:solidFill>
                  <a:schemeClr val="tx1"/>
                </a:solidFill>
                <a:sym typeface="+mn-ea"/>
              </a:rPr>
              <a:t>企业项目式</a:t>
            </a:r>
            <a:r>
              <a:rPr lang="en-US" altLang="zh-CN" sz="1500" kern="0" dirty="0">
                <a:solidFill>
                  <a:schemeClr val="tx1"/>
                </a:solidFill>
                <a:sym typeface="+mn-ea"/>
              </a:rPr>
              <a:t>”</a:t>
            </a:r>
            <a:r>
              <a:rPr lang="zh-CN" altLang="en-US" sz="1500" kern="0" dirty="0">
                <a:solidFill>
                  <a:schemeClr val="tx1"/>
                </a:solidFill>
                <a:sym typeface="+mn-ea"/>
              </a:rPr>
              <a:t>实习系统操作流程</a:t>
            </a:r>
            <a:endParaRPr lang="zh-CN" altLang="en-US" sz="1500" kern="0" dirty="0">
              <a:solidFill>
                <a:schemeClr val="tx1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42160" y="829945"/>
            <a:ext cx="5059680" cy="3461385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360045" tIns="360045" rIns="360045" bIns="360045" numCol="1" spcCol="0" rtlCol="0" fromWordArt="0" anchor="ctr" anchorCtr="0" forceAA="0" compatLnSpc="1">
            <a:noAutofit/>
          </a:bodyPr>
          <a:lstStyle/>
          <a:p>
            <a:pPr lvl="0" algn="l">
              <a:lnSpc>
                <a:spcPct val="150000"/>
              </a:lnSpc>
              <a:buClrTx/>
              <a:buSzTx/>
              <a:defRPr/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系统登录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defRPr/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发布课题及确认中选名单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defRPr/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3.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项目申报（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老师和学生均能申报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defRPr/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4.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录入实习点（临时）（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可选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defRPr/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5.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项目审核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defRPr/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6.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项目修改及中止申请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defRPr/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7.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《家长告知书》、《结题报告》审核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82363" y="4300200"/>
            <a:ext cx="66247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</a:rPr>
              <a:t>注意</a:t>
            </a:r>
            <a:r>
              <a:rPr lang="zh-CN" altLang="en-US" sz="1400" dirty="0"/>
              <a:t>：</a:t>
            </a:r>
            <a:r>
              <a:rPr lang="zh-CN" altLang="en-US" sz="14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如申报项目的合作单位不在学校的企业库中，且未签订协议，可先添加实习点（临时），再选择实习单位；如已签订协议，可联系学院管理员新建实习基地。</a:t>
            </a:r>
            <a:endParaRPr lang="zh-CN" altLang="en-US" sz="14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40335"/>
            <a:ext cx="9189085" cy="553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0">
            <a:srgbClr val="FFFFFF"/>
          </a:lnRef>
          <a:fillRef idx="1">
            <a:schemeClr val="accent2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lIns="45718" rIns="45718" rtlCol="0">
            <a:spAutoFit/>
            <a:scene3d>
              <a:camera prst="orthographicFront"/>
              <a:lightRig rig="threePt" dir="t"/>
            </a:scene3d>
          </a:bodyPr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指导教师操作说明</a:t>
            </a:r>
            <a:endParaRPr lang="zh-CN" sz="30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223224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</a:t>
            </a:r>
            <a:r>
              <a:rPr lang="zh-CN" altLang="en-US" dirty="0"/>
              <a:t>、系统登录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39552" y="592484"/>
            <a:ext cx="7920880" cy="1022844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1.1 </a:t>
            </a:r>
            <a:r>
              <a:rPr lang="zh-CN" altLang="en-US" dirty="0"/>
              <a:t>系统登录</a:t>
            </a:r>
            <a:endParaRPr lang="en-US" altLang="zh-CN" dirty="0"/>
          </a:p>
          <a:p>
            <a:r>
              <a:rPr lang="zh-CN" altLang="en-US" dirty="0"/>
              <a:t>网址</a:t>
            </a:r>
            <a:r>
              <a:rPr lang="en-US" altLang="zh-CN" dirty="0"/>
              <a:t>:https://nuaa.xybsyw.com</a:t>
            </a:r>
            <a:endParaRPr lang="en-US" altLang="zh-CN" dirty="0"/>
          </a:p>
          <a:p>
            <a:r>
              <a:rPr lang="zh-CN" altLang="en-US" dirty="0"/>
              <a:t>使用南航统一身份认证账户进行登录 </a:t>
            </a:r>
            <a:endParaRPr lang="en-US" altLang="zh-CN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99792" y="1923678"/>
            <a:ext cx="3240360" cy="280658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319972" y="3003798"/>
            <a:ext cx="252028" cy="4571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705" y="195580"/>
            <a:ext cx="325183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</a:t>
            </a:r>
            <a:r>
              <a:rPr lang="zh-CN" altLang="en-US" dirty="0">
                <a:ea typeface="宋体" panose="02010600030101010101" pitchFamily="2" charset="-122"/>
              </a:rPr>
              <a:t>、</a:t>
            </a:r>
            <a:r>
              <a:rPr lang="zh-CN" altLang="en-US" dirty="0"/>
              <a:t>发布课题及确认中选名单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39750" y="592455"/>
            <a:ext cx="7920990" cy="970915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2.1 </a:t>
            </a:r>
            <a:r>
              <a:rPr lang="zh-CN" altLang="en-US" dirty="0"/>
              <a:t>发布课题：项目式实习 &gt; 征题选题，点击“+课题项目”，填写课题信息，带*号为必填项，点击“确认发布”发布课题，课题将立即发布。课题无需学院审核，课题发布后，所有学生可见。每位指导教师指导课题数量原则上不超过3个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6" name="矩形 5"/>
          <p:cNvSpPr/>
          <p:nvPr/>
        </p:nvSpPr>
        <p:spPr>
          <a:xfrm>
            <a:off x="4319972" y="3003798"/>
            <a:ext cx="252028" cy="4571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-214748259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1185" y="1707515"/>
            <a:ext cx="6108700" cy="1541780"/>
          </a:xfrm>
          <a:prstGeom prst="rect">
            <a:avLst/>
          </a:prstGeom>
          <a:noFill/>
          <a:ln w="9525" cap="flat" cmpd="sng">
            <a:solidFill>
              <a:srgbClr val="C6D9F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7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3528" y="1623060"/>
            <a:ext cx="3063875" cy="3780790"/>
          </a:xfrm>
          <a:prstGeom prst="rect">
            <a:avLst/>
          </a:prstGeom>
          <a:noFill/>
          <a:ln w="9525" cap="flat" cmpd="sng">
            <a:solidFill>
              <a:srgbClr val="C6D9F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8" name="文本框 7"/>
          <p:cNvSpPr txBox="1"/>
          <p:nvPr/>
        </p:nvSpPr>
        <p:spPr>
          <a:xfrm>
            <a:off x="457200" y="3580130"/>
            <a:ext cx="4658995" cy="10147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zh-CN" altLang="en-US" sz="1200" b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注：</a:t>
            </a:r>
            <a:r>
              <a:rPr lang="en-US" altLang="zh-CN" sz="1200" b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a</a:t>
            </a:r>
            <a:r>
              <a:rPr lang="zh-CN" altLang="zh-CN" sz="1200" b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、</a:t>
            </a:r>
            <a:r>
              <a:rPr lang="zh-CN" altLang="en-US" sz="1200" b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征题阶段只需要填写课题基本信息，其他详细信息可在申报阶段补充完善；</a:t>
            </a:r>
            <a:endParaRPr lang="zh-CN" altLang="en-US" sz="1200" b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/>
            <a:r>
              <a:rPr lang="en-US" altLang="zh-CN" sz="1200" b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      b</a:t>
            </a:r>
            <a:r>
              <a:rPr lang="zh-CN" altLang="zh-CN" sz="1200" b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、</a:t>
            </a:r>
            <a:r>
              <a:rPr lang="zh-CN" altLang="en-US" sz="1200" b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如实习单位今年首次承接我校实习，未在实习管理系统内登记，须先进入实习基地/实习点模块，录入相关实习单位信息，方可填报课题。</a:t>
            </a:r>
            <a:endParaRPr lang="zh-CN" altLang="en-US" sz="1200" b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705" y="195580"/>
            <a:ext cx="325183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</a:t>
            </a:r>
            <a:r>
              <a:rPr lang="zh-CN" altLang="en-US" dirty="0">
                <a:ea typeface="宋体" panose="02010600030101010101" pitchFamily="2" charset="-122"/>
              </a:rPr>
              <a:t>、</a:t>
            </a:r>
            <a:r>
              <a:rPr lang="zh-CN" altLang="en-US" dirty="0"/>
              <a:t>发布课题及确认中选名单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39750" y="592455"/>
            <a:ext cx="7920990" cy="970915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2.2 </a:t>
            </a:r>
            <a:r>
              <a:rPr lang="zh-CN" altLang="en-US" dirty="0"/>
              <a:t>确认中选名单：我的征题 &gt; 找到课题 &gt; 点击“查看报名”按钮进入“学生选题”页面；查看该课题所有报名学生列表（含姓名、学号、专业、简历）；</a:t>
            </a:r>
            <a:r>
              <a:rPr lang="en-US" altLang="en-US" dirty="0"/>
              <a:t></a:t>
            </a:r>
            <a:r>
              <a:rPr lang="zh-CN" altLang="en-US" dirty="0"/>
              <a:t>点击“确认中选”确认中选学生（中选人数不得超过上限，且需校验学生个人中选总数上限）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319972" y="3003798"/>
            <a:ext cx="252028" cy="4571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-21474825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79838" y="3003233"/>
            <a:ext cx="4799965" cy="18649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-2147482605"/>
          <p:cNvPicPr>
            <a:picLocks noChangeAspect="1"/>
          </p:cNvPicPr>
          <p:nvPr/>
        </p:nvPicPr>
        <p:blipFill>
          <a:blip r:embed="rId2"/>
          <a:srcRect b="14148"/>
          <a:stretch>
            <a:fillRect/>
          </a:stretch>
        </p:blipFill>
        <p:spPr>
          <a:xfrm>
            <a:off x="611505" y="1707198"/>
            <a:ext cx="5504180" cy="15182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8"/>
          <p:cNvSpPr txBox="1"/>
          <p:nvPr/>
        </p:nvSpPr>
        <p:spPr>
          <a:xfrm>
            <a:off x="395605" y="3723640"/>
            <a:ext cx="3385820" cy="6451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zh-CN" altLang="en-US" sz="1200" b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注：</a:t>
            </a:r>
            <a:r>
              <a:rPr lang="en-US" altLang="zh-CN" sz="1200" b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a</a:t>
            </a:r>
            <a:r>
              <a:rPr lang="zh-CN" altLang="zh-CN" sz="1200" b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、</a:t>
            </a:r>
            <a:r>
              <a:rPr lang="zh-CN" altLang="en-US" sz="1200" b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请遵守征题起止时间，过期无法操作。</a:t>
            </a:r>
            <a:endParaRPr lang="zh-CN" altLang="en-US" sz="1200" b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/>
            <a:r>
              <a:rPr lang="en-US" altLang="zh-CN" sz="1200" b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       b</a:t>
            </a:r>
            <a:r>
              <a:rPr lang="zh-CN" altLang="zh-CN" sz="1200" b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、</a:t>
            </a:r>
            <a:r>
              <a:rPr lang="zh-CN" altLang="en-US" sz="1200" b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所有报名学生必须明确标记为“淘汰”或“确认中选”；</a:t>
            </a:r>
            <a:r>
              <a:rPr lang="zh-CN" altLang="en-US" sz="1200" b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zh-CN" altLang="en-US" sz="1200" b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295232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</a:t>
            </a:r>
            <a:r>
              <a:rPr lang="zh-CN" altLang="en-US" dirty="0"/>
              <a:t>、项目申报（可由学生申报）</a:t>
            </a:r>
            <a:endParaRPr lang="en-US" altLang="zh-CN" dirty="0"/>
          </a:p>
        </p:txBody>
      </p:sp>
      <p:sp>
        <p:nvSpPr>
          <p:cNvPr id="5" name="文本框 4"/>
          <p:cNvSpPr txBox="1"/>
          <p:nvPr/>
        </p:nvSpPr>
        <p:spPr>
          <a:xfrm>
            <a:off x="575556" y="740216"/>
            <a:ext cx="7992888" cy="411480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3.1 </a:t>
            </a:r>
            <a:r>
              <a:rPr lang="zh-CN" altLang="en-US" dirty="0"/>
              <a:t>操作路径：项目</a:t>
            </a:r>
            <a:r>
              <a:rPr lang="zh-CN" altLang="en-US"/>
              <a:t>式实习</a:t>
            </a:r>
            <a:r>
              <a:rPr lang="en-US" altLang="zh-CN" dirty="0"/>
              <a:t>-</a:t>
            </a:r>
            <a:r>
              <a:rPr lang="zh-CN" altLang="en-US"/>
              <a:t>项目申报</a:t>
            </a:r>
            <a:r>
              <a:rPr lang="en-US" altLang="zh-CN"/>
              <a:t>/</a:t>
            </a:r>
            <a:r>
              <a:rPr lang="zh-CN" altLang="en-US"/>
              <a:t>立项</a:t>
            </a:r>
            <a:r>
              <a:rPr lang="en-US" altLang="zh-CN" dirty="0"/>
              <a:t>-</a:t>
            </a:r>
            <a:r>
              <a:rPr lang="zh-CN" altLang="en-US" dirty="0"/>
              <a:t>项目申报，进入项目申报页面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3587" y="1491630"/>
            <a:ext cx="8356826" cy="28068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矩形 6"/>
          <p:cNvSpPr/>
          <p:nvPr/>
        </p:nvSpPr>
        <p:spPr>
          <a:xfrm>
            <a:off x="5724128" y="2931790"/>
            <a:ext cx="468052" cy="93610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55576" y="592484"/>
            <a:ext cx="7632848" cy="411480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3.2 </a:t>
            </a:r>
            <a:r>
              <a:rPr lang="zh-CN" altLang="en-US" dirty="0"/>
              <a:t>填写申报材料：带“*”号的信息为必填项，默认申报教师为校内</a:t>
            </a:r>
            <a:r>
              <a:rPr lang="zh-CN" altLang="en-US"/>
              <a:t>指导教师</a:t>
            </a:r>
            <a:endParaRPr lang="en-US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l="17944" t="10150" r="19234" b="6596"/>
          <a:stretch>
            <a:fillRect/>
          </a:stretch>
        </p:blipFill>
        <p:spPr>
          <a:xfrm>
            <a:off x="729464" y="1127550"/>
            <a:ext cx="3820795" cy="37668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rcRect l="7286"/>
          <a:stretch>
            <a:fillRect/>
          </a:stretch>
        </p:blipFill>
        <p:spPr>
          <a:xfrm>
            <a:off x="4692278" y="1563638"/>
            <a:ext cx="4104456" cy="29227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文本框 7"/>
          <p:cNvSpPr txBox="1"/>
          <p:nvPr/>
        </p:nvSpPr>
        <p:spPr>
          <a:xfrm>
            <a:off x="2390141" y="2787651"/>
            <a:ext cx="1821820" cy="5041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>
            <a:defPPr>
              <a:defRPr lang="en-US"/>
            </a:defPPr>
            <a:lvl1pPr>
              <a:defRPr b="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/>
              <a:t>“项目归属学院”默认为指导教师所在学院</a:t>
            </a:r>
            <a:endParaRPr lang="zh-CN" altLang="en-US" sz="1400" dirty="0"/>
          </a:p>
        </p:txBody>
      </p:sp>
      <p:cxnSp>
        <p:nvCxnSpPr>
          <p:cNvPr id="7" name="直接箭头连接符 6"/>
          <p:cNvCxnSpPr/>
          <p:nvPr/>
        </p:nvCxnSpPr>
        <p:spPr>
          <a:xfrm>
            <a:off x="1403350" y="2787650"/>
            <a:ext cx="1008380" cy="2876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79512" y="195486"/>
            <a:ext cx="295232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</a:t>
            </a:r>
            <a:r>
              <a:rPr lang="zh-CN" altLang="en-US" dirty="0"/>
              <a:t>、项目申报（可由学生申报）</a:t>
            </a:r>
            <a:endParaRPr lang="en-US" altLang="zh-CN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223224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4</a:t>
            </a:r>
            <a:r>
              <a:rPr lang="zh-CN" altLang="en-US" dirty="0"/>
              <a:t>、添加实习点（临时）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709456" y="1270090"/>
            <a:ext cx="7725087" cy="411480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4.1 </a:t>
            </a:r>
            <a:r>
              <a:rPr lang="zh-CN" altLang="en-US" dirty="0"/>
              <a:t>操作路径：项目申报时，选择实习单位时，</a:t>
            </a:r>
            <a:r>
              <a:rPr lang="zh-CN" altLang="en-US"/>
              <a:t>点击“</a:t>
            </a:r>
            <a:r>
              <a:rPr lang="en-US" altLang="zh-CN" dirty="0"/>
              <a:t>+</a:t>
            </a:r>
            <a:r>
              <a:rPr lang="zh-CN" altLang="en-US" dirty="0"/>
              <a:t>添加实习点（临时</a:t>
            </a:r>
            <a:r>
              <a:rPr lang="zh-CN" altLang="en-US"/>
              <a:t>）”</a:t>
            </a:r>
            <a:endParaRPr lang="en-US" altLang="zh-CN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1720" y="1860383"/>
            <a:ext cx="4568737" cy="2953412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4" name="矩形 3"/>
          <p:cNvSpPr/>
          <p:nvPr/>
        </p:nvSpPr>
        <p:spPr>
          <a:xfrm>
            <a:off x="345120" y="495131"/>
            <a:ext cx="83313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</a:rPr>
              <a:t>注意</a:t>
            </a:r>
            <a:r>
              <a:rPr lang="zh-CN" altLang="en-US" sz="1400" dirty="0"/>
              <a:t>：</a:t>
            </a:r>
            <a:r>
              <a:rPr lang="zh-CN" altLang="en-US" sz="1400" b="0" dirty="0"/>
              <a:t>如申报项目的合作单位不在学校的企业库中，且未签订协议，可先添加实习点（临时），再选择实习单位；如已签订协议，可联系学院管理员新建实习基地。</a:t>
            </a:r>
            <a:endParaRPr lang="zh-CN" altLang="en-US" sz="1400" b="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223224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4</a:t>
            </a:r>
            <a:r>
              <a:rPr lang="zh-CN" altLang="en-US" dirty="0"/>
              <a:t>、添加实习点（临时）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827584" y="771550"/>
            <a:ext cx="7488832" cy="411480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4.2 </a:t>
            </a:r>
            <a:r>
              <a:rPr lang="zh-CN" altLang="en-US" dirty="0"/>
              <a:t>步骤：带“*”号的信息为必</a:t>
            </a:r>
            <a:r>
              <a:rPr lang="zh-CN" altLang="en-US"/>
              <a:t>填项</a:t>
            </a:r>
            <a:endParaRPr lang="en-US" altLang="zh-CN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95736" y="1491630"/>
            <a:ext cx="4872806" cy="3183283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705" y="195580"/>
            <a:ext cx="351218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5</a:t>
            </a:r>
            <a:r>
              <a:rPr lang="zh-CN" altLang="en-US" dirty="0"/>
              <a:t>、项目审核</a:t>
            </a:r>
            <a:r>
              <a:rPr lang="en-US" altLang="zh-CN" dirty="0"/>
              <a:t>(</a:t>
            </a:r>
            <a:r>
              <a:rPr lang="zh-CN" altLang="zh-CN" dirty="0">
                <a:ea typeface="宋体" panose="02010600030101010101" pitchFamily="2" charset="-122"/>
              </a:rPr>
              <a:t>学生申报的项目）</a:t>
            </a:r>
            <a:endParaRPr lang="zh-CN" altLang="zh-CN" dirty="0"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93558" y="744464"/>
            <a:ext cx="7866874" cy="732155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5.1 </a:t>
            </a:r>
            <a:r>
              <a:rPr lang="zh-CN" altLang="en-US" dirty="0"/>
              <a:t>操作路径：项目式实习</a:t>
            </a:r>
            <a:r>
              <a:rPr lang="en-US" altLang="zh-CN" dirty="0"/>
              <a:t>-</a:t>
            </a:r>
            <a:r>
              <a:rPr lang="zh-CN" altLang="en-US" dirty="0"/>
              <a:t>项目申报</a:t>
            </a:r>
            <a:r>
              <a:rPr lang="en-US" altLang="zh-CN" dirty="0"/>
              <a:t>/</a:t>
            </a:r>
            <a:r>
              <a:rPr lang="zh-CN" altLang="en-US" dirty="0"/>
              <a:t>立项</a:t>
            </a:r>
            <a:r>
              <a:rPr lang="en-US" altLang="zh-CN" dirty="0"/>
              <a:t>-</a:t>
            </a:r>
            <a:r>
              <a:rPr lang="zh-CN" altLang="en-US" dirty="0"/>
              <a:t>待我审核</a:t>
            </a:r>
            <a:r>
              <a:rPr lang="en-US" altLang="zh-CN" dirty="0"/>
              <a:t>-</a:t>
            </a:r>
            <a:r>
              <a:rPr lang="zh-CN" altLang="en-US" dirty="0"/>
              <a:t>查看详情进入审核页面</a:t>
            </a:r>
            <a:endParaRPr lang="en-US" altLang="zh-CN" dirty="0"/>
          </a:p>
          <a:p>
            <a:r>
              <a:rPr lang="zh-CN" altLang="en-US" dirty="0"/>
              <a:t>指导教师</a:t>
            </a:r>
            <a:r>
              <a:rPr lang="zh-CN" altLang="en-US" dirty="0">
                <a:sym typeface="+mn-ea"/>
              </a:rPr>
              <a:t>审核学生提交的项目申报材料，</a:t>
            </a:r>
            <a:r>
              <a:rPr lang="zh-CN" altLang="en-US" dirty="0"/>
              <a:t>审核通过后，学院管理员再进行审核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rcRect t="-3879"/>
          <a:stretch>
            <a:fillRect/>
          </a:stretch>
        </p:blipFill>
        <p:spPr>
          <a:xfrm>
            <a:off x="707667" y="1923678"/>
            <a:ext cx="7698819" cy="271031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文本框 3"/>
          <p:cNvSpPr txBox="1"/>
          <p:nvPr/>
        </p:nvSpPr>
        <p:spPr>
          <a:xfrm>
            <a:off x="3420110" y="1995805"/>
            <a:ext cx="3744178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>
            <a:defPPr>
              <a:defRPr lang="en-US"/>
            </a:defPPr>
            <a:lvl1pPr>
              <a:defRPr sz="1400" b="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学院审核通过的项目，将进入“我指导的项目”</a:t>
            </a:r>
            <a:endParaRPr lang="en-US" altLang="zh-CN" dirty="0"/>
          </a:p>
        </p:txBody>
      </p:sp>
      <p:cxnSp>
        <p:nvCxnSpPr>
          <p:cNvPr id="7" name="直接箭头连接符 6"/>
          <p:cNvCxnSpPr>
            <a:endCxn id="4" idx="1"/>
          </p:cNvCxnSpPr>
          <p:nvPr/>
        </p:nvCxnSpPr>
        <p:spPr>
          <a:xfrm flipV="1">
            <a:off x="3059832" y="2149694"/>
            <a:ext cx="360278" cy="278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2555776" y="4083918"/>
            <a:ext cx="4661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注意：</a:t>
            </a:r>
            <a:r>
              <a:rPr lang="zh-CN" altLang="en-US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教师申报的项目将直接进入学院审核环节</a:t>
            </a:r>
            <a:endParaRPr lang="zh-CN" alt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142490" y="2012315"/>
            <a:ext cx="647700" cy="21653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539552" y="2859782"/>
            <a:ext cx="647700" cy="40513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436096" y="3227044"/>
            <a:ext cx="576064" cy="13679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705" y="195580"/>
            <a:ext cx="389001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5</a:t>
            </a:r>
            <a:r>
              <a:rPr lang="zh-CN" altLang="en-US" dirty="0"/>
              <a:t>、项目审核（学生申报的项目）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11560" y="627534"/>
            <a:ext cx="7848872" cy="411480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5.2</a:t>
            </a:r>
            <a:r>
              <a:rPr lang="zh-CN" altLang="en-US" dirty="0"/>
              <a:t>查看详情，可下载《申报书》进行审核，审核通过后，将进入学院审核环节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23728" y="1275606"/>
            <a:ext cx="3693543" cy="34558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文本框 3"/>
          <p:cNvSpPr txBox="1"/>
          <p:nvPr/>
        </p:nvSpPr>
        <p:spPr>
          <a:xfrm>
            <a:off x="6084168" y="4011910"/>
            <a:ext cx="1872208" cy="71958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>
            <a:defPPr>
              <a:defRPr lang="en-US"/>
            </a:defPPr>
            <a:lvl1pPr>
              <a:defRPr sz="1400" b="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如点击</a:t>
            </a:r>
            <a:r>
              <a:rPr lang="en-US" altLang="zh-CN" dirty="0"/>
              <a:t>”</a:t>
            </a:r>
            <a:r>
              <a:rPr lang="zh-CN" altLang="en-US" dirty="0"/>
              <a:t>审核不通过</a:t>
            </a:r>
            <a:r>
              <a:rPr lang="en-US" altLang="zh-CN" dirty="0"/>
              <a:t>“</a:t>
            </a:r>
            <a:r>
              <a:rPr lang="zh-CN" altLang="en-US" dirty="0"/>
              <a:t>，学生可再次修改项目材料，无需重新申报</a:t>
            </a:r>
            <a:endParaRPr lang="zh-CN" altLang="en-US" dirty="0"/>
          </a:p>
        </p:txBody>
      </p:sp>
      <p:cxnSp>
        <p:nvCxnSpPr>
          <p:cNvPr id="8" name="直接箭头连接符 7"/>
          <p:cNvCxnSpPr>
            <a:endCxn id="4" idx="1"/>
          </p:cNvCxnSpPr>
          <p:nvPr/>
        </p:nvCxnSpPr>
        <p:spPr>
          <a:xfrm flipV="1">
            <a:off x="4427984" y="4371702"/>
            <a:ext cx="1656184" cy="2882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2699792" y="2643758"/>
            <a:ext cx="468052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971550" y="1563370"/>
            <a:ext cx="873249" cy="1725930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B90003">
                <a:alpha val="20000"/>
              </a:srgbClr>
            </a:outerShdw>
          </a:effectLst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0286" y="1440180"/>
            <a:ext cx="834514" cy="19329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7200" dirty="0">
                <a:solidFill>
                  <a:srgbClr val="C0000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        </a:t>
            </a:r>
            <a:r>
              <a:rPr lang="en-US" altLang="zh-CN" sz="4400" b="1" dirty="0">
                <a:solidFill>
                  <a:schemeClr val="tx1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01</a:t>
            </a:r>
            <a:endParaRPr lang="en-US" altLang="zh-CN" sz="4400" b="1" dirty="0">
              <a:solidFill>
                <a:schemeClr val="tx1"/>
              </a:solidFill>
              <a:effectLst/>
              <a:latin typeface="DIN Alternate" panose="020B0500000000000000" charset="0"/>
              <a:ea typeface="Microsoft YaHei Bold" panose="020B0502040204020203" charset="-122"/>
              <a:cs typeface="DIN Alternate" panose="020B0500000000000000" charset="0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411760" y="2100104"/>
            <a:ext cx="6040120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en-US" altLang="zh-CN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企业项目式</a:t>
            </a:r>
            <a:r>
              <a:rPr lang="en-US" altLang="zh-CN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实习系统</a:t>
            </a:r>
            <a:r>
              <a:rPr lang="zh-CN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操作流程</a:t>
            </a:r>
            <a:endParaRPr lang="zh-CN" sz="3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8957" y="2100104"/>
            <a:ext cx="905842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2400" dirty="0">
                <a:solidFill>
                  <a:schemeClr val="tx1"/>
                </a:solidFill>
                <a:latin typeface="DIN Alternate" panose="020B0500000000000000" charset="0"/>
                <a:ea typeface="方正黑体简体" panose="02000000000000000000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  <a:endParaRPr lang="en-US" altLang="zh-CN" sz="2400" dirty="0">
              <a:solidFill>
                <a:schemeClr val="tx1"/>
              </a:solidFill>
              <a:latin typeface="DIN Alternate" panose="020B0500000000000000" charset="0"/>
              <a:ea typeface="方正黑体简体" panose="02000000000000000000" pitchFamily="2" charset="-122"/>
              <a:cs typeface="DIN Alternate" panose="020B0500000000000000" charset="0"/>
              <a:sym typeface="Noto Serif CJK SC" panose="02020400000000000000" pitchFamily="18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2" name="组合 11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3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lstStyle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lstStyle/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705" y="195580"/>
            <a:ext cx="272986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6</a:t>
            </a:r>
            <a:r>
              <a:rPr lang="zh-CN" altLang="en-US" dirty="0"/>
              <a:t>、项目修改及中止申请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47564" y="627534"/>
            <a:ext cx="7795597" cy="732155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6.1 </a:t>
            </a:r>
            <a:r>
              <a:rPr lang="zh-CN" altLang="en-US" dirty="0"/>
              <a:t>立项后，指导教师可修改项目信息</a:t>
            </a:r>
            <a:endParaRPr lang="en-US" altLang="zh-CN" dirty="0"/>
          </a:p>
          <a:p>
            <a:r>
              <a:rPr lang="zh-CN" altLang="en-US" dirty="0"/>
              <a:t>路径：项目式实习</a:t>
            </a:r>
            <a:r>
              <a:rPr lang="en-US" altLang="zh-CN" dirty="0"/>
              <a:t>-</a:t>
            </a:r>
            <a:r>
              <a:rPr lang="zh-CN" altLang="en-US" dirty="0"/>
              <a:t>项目申报</a:t>
            </a:r>
            <a:r>
              <a:rPr lang="en-US" altLang="zh-CN" dirty="0"/>
              <a:t>/</a:t>
            </a:r>
            <a:r>
              <a:rPr lang="zh-CN" altLang="en-US" dirty="0"/>
              <a:t>立项</a:t>
            </a:r>
            <a:r>
              <a:rPr lang="en-US" altLang="zh-CN" dirty="0"/>
              <a:t>-</a:t>
            </a:r>
            <a:r>
              <a:rPr lang="zh-CN" altLang="en-US" dirty="0"/>
              <a:t>我指导的项目，点击</a:t>
            </a:r>
            <a:r>
              <a:rPr lang="en-US" altLang="zh-CN" dirty="0"/>
              <a:t>“</a:t>
            </a:r>
            <a:r>
              <a:rPr lang="zh-CN" altLang="en-US" dirty="0"/>
              <a:t>编辑</a:t>
            </a:r>
            <a:r>
              <a:rPr lang="en-US" altLang="zh-CN" dirty="0"/>
              <a:t>”</a:t>
            </a:r>
            <a:r>
              <a:rPr lang="zh-CN" altLang="en-US" dirty="0"/>
              <a:t>或</a:t>
            </a:r>
            <a:r>
              <a:rPr lang="en-US" altLang="zh-CN" dirty="0"/>
              <a:t>“</a:t>
            </a:r>
            <a:r>
              <a:rPr lang="zh-CN" altLang="en-US" dirty="0"/>
              <a:t>中止申请</a:t>
            </a:r>
            <a:r>
              <a:rPr lang="en-US" altLang="zh-CN" dirty="0"/>
              <a:t>”</a:t>
            </a:r>
            <a:endParaRPr lang="en-US" altLang="zh-CN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564" y="1653140"/>
            <a:ext cx="7776864" cy="31566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文本框 3"/>
          <p:cNvSpPr txBox="1"/>
          <p:nvPr/>
        </p:nvSpPr>
        <p:spPr>
          <a:xfrm>
            <a:off x="803275" y="4533900"/>
            <a:ext cx="7466330" cy="4991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52120" y="3075806"/>
            <a:ext cx="576064" cy="108012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403244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7</a:t>
            </a:r>
            <a:r>
              <a:rPr lang="zh-CN" altLang="en-US" dirty="0"/>
              <a:t>、《家长告知书》审核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67544" y="627534"/>
            <a:ext cx="8208912" cy="411480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 </a:t>
            </a:r>
            <a:r>
              <a:rPr lang="zh-CN" altLang="en-US" dirty="0"/>
              <a:t>《家长告知书》审核路径：项目式实习</a:t>
            </a:r>
            <a:r>
              <a:rPr lang="en-US" altLang="zh-CN" dirty="0"/>
              <a:t>-</a:t>
            </a:r>
            <a:r>
              <a:rPr lang="zh-CN" altLang="en-US" dirty="0"/>
              <a:t>项目申报</a:t>
            </a:r>
            <a:r>
              <a:rPr lang="en-US" altLang="zh-CN" dirty="0"/>
              <a:t>/</a:t>
            </a:r>
            <a:r>
              <a:rPr lang="zh-CN" altLang="en-US" dirty="0"/>
              <a:t>立项</a:t>
            </a:r>
            <a:r>
              <a:rPr lang="en-US" altLang="zh-CN" dirty="0"/>
              <a:t>-</a:t>
            </a:r>
            <a:r>
              <a:rPr lang="zh-CN" altLang="en-US" dirty="0"/>
              <a:t>我指导的项目</a:t>
            </a:r>
            <a:r>
              <a:rPr lang="en-US" altLang="zh-CN" dirty="0"/>
              <a:t>-</a:t>
            </a:r>
            <a:r>
              <a:rPr lang="zh-CN" altLang="en-US" dirty="0"/>
              <a:t>查看详情</a:t>
            </a:r>
            <a:r>
              <a:rPr lang="en-US" altLang="zh-CN" dirty="0"/>
              <a:t>-</a:t>
            </a:r>
            <a:r>
              <a:rPr lang="zh-CN" altLang="en-US" dirty="0"/>
              <a:t>家长告知书</a:t>
            </a:r>
            <a:endParaRPr lang="en-US" altLang="zh-CN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1640" y="1154971"/>
            <a:ext cx="6228184" cy="1840893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3066985"/>
            <a:ext cx="5673201" cy="1854865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7" name="矩形 6"/>
          <p:cNvSpPr/>
          <p:nvPr/>
        </p:nvSpPr>
        <p:spPr>
          <a:xfrm>
            <a:off x="2123728" y="4227934"/>
            <a:ext cx="720080" cy="4320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403244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8</a:t>
            </a:r>
            <a:r>
              <a:rPr lang="zh-CN" altLang="en-US" dirty="0"/>
              <a:t>、</a:t>
            </a:r>
            <a:r>
              <a:rPr lang="zh-CN" altLang="en-US" dirty="0">
                <a:sym typeface="+mn-ea"/>
              </a:rPr>
              <a:t>《结题报告》</a:t>
            </a:r>
            <a:r>
              <a:rPr lang="zh-CN" altLang="en-US" dirty="0"/>
              <a:t>审核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11560" y="691491"/>
            <a:ext cx="7920880" cy="732155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《结题报告》审核路径：项目式实习</a:t>
            </a:r>
            <a:r>
              <a:rPr lang="en-US" altLang="zh-CN" dirty="0"/>
              <a:t>-</a:t>
            </a:r>
            <a:r>
              <a:rPr lang="zh-CN" altLang="en-US" dirty="0"/>
              <a:t>项目结题</a:t>
            </a:r>
            <a:r>
              <a:rPr lang="en-US" dirty="0"/>
              <a:t>-</a:t>
            </a:r>
            <a:r>
              <a:rPr lang="zh-CN" altLang="en-US" dirty="0"/>
              <a:t>已提交</a:t>
            </a:r>
            <a:r>
              <a:rPr lang="en-US" altLang="zh-CN" dirty="0"/>
              <a:t>-</a:t>
            </a:r>
            <a:r>
              <a:rPr lang="zh-CN" altLang="en-US" dirty="0"/>
              <a:t>待我审核，可直接审核通过，也可点击</a:t>
            </a:r>
            <a:r>
              <a:rPr lang="en-US" altLang="zh-CN" dirty="0"/>
              <a:t>“</a:t>
            </a:r>
            <a:r>
              <a:rPr lang="zh-CN" altLang="en-US" dirty="0"/>
              <a:t>查看详情</a:t>
            </a:r>
            <a:r>
              <a:rPr lang="en-US" altLang="zh-CN" dirty="0"/>
              <a:t>”</a:t>
            </a:r>
            <a:r>
              <a:rPr lang="zh-CN" altLang="en-US" dirty="0"/>
              <a:t>进入审核页面</a:t>
            </a:r>
            <a:endParaRPr lang="zh-CN" altLang="en-US" dirty="0"/>
          </a:p>
        </p:txBody>
      </p:sp>
      <p:grpSp>
        <p:nvGrpSpPr>
          <p:cNvPr id="10" name="组合 9"/>
          <p:cNvGrpSpPr/>
          <p:nvPr/>
        </p:nvGrpSpPr>
        <p:grpSpPr>
          <a:xfrm>
            <a:off x="539552" y="1707654"/>
            <a:ext cx="7848872" cy="2741570"/>
            <a:chOff x="292100" y="1419622"/>
            <a:chExt cx="8528372" cy="302960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24544" y="1419622"/>
              <a:ext cx="8495928" cy="302960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" name="圆角矩形 3"/>
            <p:cNvSpPr/>
            <p:nvPr/>
          </p:nvSpPr>
          <p:spPr>
            <a:xfrm>
              <a:off x="292100" y="2284095"/>
              <a:ext cx="679450" cy="503555"/>
            </a:xfrm>
            <a:prstGeom prst="round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899160" y="1635760"/>
              <a:ext cx="679450" cy="296545"/>
            </a:xfrm>
            <a:prstGeom prst="round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1979295" y="1762760"/>
              <a:ext cx="679450" cy="296545"/>
            </a:xfrm>
            <a:prstGeom prst="round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2051685" y="2186305"/>
              <a:ext cx="679450" cy="296545"/>
            </a:xfrm>
            <a:prstGeom prst="round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971550" y="1563370"/>
            <a:ext cx="1068705" cy="1725930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B90003">
                <a:alpha val="20000"/>
              </a:srgbClr>
            </a:outerShdw>
          </a:effectLst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0285" y="1440180"/>
            <a:ext cx="1045845" cy="19329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7200" dirty="0">
                <a:solidFill>
                  <a:srgbClr val="C0000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     </a:t>
            </a:r>
            <a:r>
              <a:rPr lang="en-US" altLang="zh-CN" sz="4400" b="1" dirty="0">
                <a:solidFill>
                  <a:schemeClr val="tx1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04</a:t>
            </a:r>
            <a:endParaRPr lang="en-US" altLang="zh-CN" sz="4400" b="1" dirty="0">
              <a:solidFill>
                <a:schemeClr val="tx1"/>
              </a:solidFill>
              <a:effectLst/>
              <a:latin typeface="DIN Alternate" panose="020B0500000000000000" charset="0"/>
              <a:ea typeface="Microsoft YaHei Bold" panose="020B0502040204020203" charset="-122"/>
              <a:cs typeface="DIN Alternate" panose="020B0500000000000000" charset="0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81776" y="2007394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latin typeface="微软雅黑" panose="020B0503020204020204" pitchFamily="34" charset="-122"/>
                <a:ea typeface="微软雅黑" panose="020B0503020204020204" pitchFamily="34" charset="-122"/>
              </a:rPr>
              <a:t>学院管理员操作说明</a:t>
            </a:r>
            <a:endParaRPr lang="zh-CN" sz="3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7405" y="2099945"/>
            <a:ext cx="112204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2400" dirty="0">
                <a:solidFill>
                  <a:schemeClr val="tx1"/>
                </a:solidFill>
                <a:latin typeface="DIN Alternate" panose="020B0500000000000000" charset="0"/>
                <a:ea typeface="方正黑体简体" panose="02000000000000000000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  <a:endParaRPr lang="en-US" altLang="zh-CN" sz="2400" dirty="0">
              <a:solidFill>
                <a:schemeClr val="tx1"/>
              </a:solidFill>
              <a:latin typeface="DIN Alternate" panose="020B0500000000000000" charset="0"/>
              <a:ea typeface="方正黑体简体" panose="02000000000000000000" pitchFamily="2" charset="-122"/>
              <a:cs typeface="DIN Alternate" panose="020B0500000000000000" charset="0"/>
              <a:sym typeface="Noto Serif CJK SC" panose="02020400000000000000" pitchFamily="18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2" name="组合 11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3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lstStyle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lstStyle/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57200" y="68263"/>
            <a:ext cx="8229600" cy="1131887"/>
          </a:xfrm>
        </p:spPr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67744" y="915566"/>
            <a:ext cx="4557395" cy="280831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rtl="0">
              <a:lnSpc>
                <a:spcPct val="150000"/>
              </a:lnSpc>
            </a:pPr>
            <a:r>
              <a:rPr lang="en-US" altLang="zh-CN" sz="20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 </a:t>
            </a:r>
            <a:r>
              <a:rPr lang="zh-CN" altLang="en-US" sz="20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系统登录</a:t>
            </a:r>
            <a:endParaRPr lang="zh-CN" altLang="en-US" sz="2000" noProof="1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rtl="0">
              <a:lnSpc>
                <a:spcPct val="150000"/>
              </a:lnSpc>
            </a:pPr>
            <a:r>
              <a:rPr lang="en-US" altLang="zh-CN" sz="20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</a:t>
            </a:r>
            <a:r>
              <a:rPr lang="zh-CN" altLang="en-US" sz="20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项目申报</a:t>
            </a:r>
            <a:r>
              <a:rPr lang="en-US" altLang="zh-CN" sz="20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20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立项审核及导出</a:t>
            </a:r>
            <a:endParaRPr lang="zh-CN" altLang="en-US" sz="2000" noProof="1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rtl="0">
              <a:lnSpc>
                <a:spcPct val="150000"/>
              </a:lnSpc>
            </a:pPr>
            <a:r>
              <a:rPr lang="en-US" altLang="zh-CN" sz="20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3. </a:t>
            </a:r>
            <a:r>
              <a:rPr lang="zh-CN" altLang="en-US" sz="20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项目修改及中止审核</a:t>
            </a:r>
            <a:endParaRPr lang="zh-CN" altLang="en-US" sz="2000" noProof="1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rtl="0">
              <a:lnSpc>
                <a:spcPct val="150000"/>
              </a:lnSpc>
            </a:pPr>
            <a:r>
              <a:rPr lang="en-US" altLang="zh-CN" sz="20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4.</a:t>
            </a:r>
            <a:r>
              <a:rPr lang="zh-CN" altLang="en-US" sz="20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项目推优（院级）</a:t>
            </a:r>
            <a:endParaRPr lang="zh-CN" altLang="en-US" sz="2000" noProof="1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rtl="0">
              <a:lnSpc>
                <a:spcPct val="150000"/>
              </a:lnSpc>
            </a:pPr>
            <a:r>
              <a:rPr lang="en-US" altLang="zh-CN" sz="20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5.</a:t>
            </a:r>
            <a:r>
              <a:rPr lang="zh-CN" altLang="en-US" sz="20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项目式实习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数据</a:t>
            </a:r>
            <a:r>
              <a:rPr lang="zh-CN" altLang="en-US" sz="20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统计</a:t>
            </a:r>
            <a:endParaRPr lang="zh-CN" altLang="en-US" sz="2000" noProof="1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rtl="0">
              <a:lnSpc>
                <a:spcPct val="150000"/>
              </a:lnSpc>
            </a:pPr>
            <a:r>
              <a:rPr lang="en-US" altLang="zh-CN" sz="20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6.</a:t>
            </a:r>
            <a:r>
              <a:rPr lang="zh-CN" altLang="en-US" sz="20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添加实习点、实习基地</a:t>
            </a:r>
            <a:endParaRPr lang="zh-CN" altLang="en-US" sz="2000" noProof="1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9592" y="3924442"/>
            <a:ext cx="78272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</a:rPr>
              <a:t>注意</a:t>
            </a:r>
            <a:r>
              <a:rPr lang="zh-CN" altLang="en-US" sz="1400" dirty="0"/>
              <a:t>：</a:t>
            </a:r>
            <a:r>
              <a:rPr lang="zh-CN" altLang="en-US" sz="1400" b="0" dirty="0"/>
              <a:t>如已与企业签订合作协议且合作稳定，可添加为实习基地，否则建议添加为实习点（临时）</a:t>
            </a:r>
            <a:endParaRPr lang="zh-CN" altLang="en-US" sz="1400" b="0" dirty="0"/>
          </a:p>
        </p:txBody>
      </p:sp>
      <p:sp>
        <p:nvSpPr>
          <p:cNvPr id="11" name="矩形 10"/>
          <p:cNvSpPr/>
          <p:nvPr/>
        </p:nvSpPr>
        <p:spPr>
          <a:xfrm>
            <a:off x="0" y="140335"/>
            <a:ext cx="9189085" cy="553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0">
            <a:srgbClr val="FFFFFF"/>
          </a:lnRef>
          <a:fillRef idx="1">
            <a:schemeClr val="accent2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lIns="45718" rIns="45718" rtlCol="0">
            <a:spAutoFit/>
            <a:scene3d>
              <a:camera prst="orthographicFront"/>
              <a:lightRig rig="threePt" dir="t"/>
            </a:scene3d>
          </a:bodyPr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学院</a:t>
            </a:r>
            <a:r>
              <a:rPr lang="zh-CN" sz="30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管理员操作说明</a:t>
            </a:r>
            <a:endParaRPr lang="zh-CN" sz="30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223224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</a:t>
            </a:r>
            <a:r>
              <a:rPr lang="zh-CN" altLang="en-US" dirty="0"/>
              <a:t>、系统登录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755576" y="592484"/>
            <a:ext cx="8064896" cy="1198880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1.1</a:t>
            </a:r>
            <a:r>
              <a:rPr lang="zh-CN" altLang="en-US"/>
              <a:t>系统登录</a:t>
            </a:r>
            <a:endParaRPr lang="en-US" altLang="zh-CN" dirty="0"/>
          </a:p>
          <a:p>
            <a:r>
              <a:rPr lang="zh-CN" altLang="en-US"/>
              <a:t>网址</a:t>
            </a:r>
            <a:r>
              <a:rPr lang="en-US" altLang="zh-CN" dirty="0"/>
              <a:t>:https://nuaa.xybsyw.com</a:t>
            </a:r>
            <a:endParaRPr lang="en-US" altLang="zh-CN" dirty="0"/>
          </a:p>
          <a:p>
            <a:r>
              <a:rPr lang="zh-CN" altLang="en-US" dirty="0"/>
              <a:t>使用南航统一身份认证账户进行登录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16290" y="1851670"/>
            <a:ext cx="3240360" cy="280658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042849" y="2931790"/>
            <a:ext cx="241119" cy="7200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352839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</a:t>
            </a:r>
            <a:r>
              <a:rPr lang="zh-CN" altLang="en-US" dirty="0"/>
              <a:t>、项目申报</a:t>
            </a:r>
            <a:r>
              <a:rPr lang="en-US" altLang="zh-CN" dirty="0"/>
              <a:t>/</a:t>
            </a:r>
            <a:r>
              <a:rPr lang="zh-CN" altLang="en-US" dirty="0"/>
              <a:t>立项</a:t>
            </a:r>
            <a:r>
              <a:rPr lang="en-US" altLang="zh-CN" dirty="0"/>
              <a:t> </a:t>
            </a:r>
            <a:r>
              <a:rPr lang="zh-CN" altLang="en-US" dirty="0"/>
              <a:t>审核及导出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39552" y="635780"/>
            <a:ext cx="7920880" cy="696088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2.1</a:t>
            </a:r>
            <a:r>
              <a:rPr lang="zh-CN" altLang="en-US" dirty="0"/>
              <a:t>项目审核：项目式实习</a:t>
            </a:r>
            <a:r>
              <a:rPr lang="en-US" altLang="zh-CN" dirty="0"/>
              <a:t>-</a:t>
            </a:r>
            <a:r>
              <a:rPr lang="zh-CN" altLang="en-US" dirty="0"/>
              <a:t>项目申报</a:t>
            </a:r>
            <a:r>
              <a:rPr lang="en-US" altLang="zh-CN" dirty="0"/>
              <a:t>/</a:t>
            </a:r>
            <a:r>
              <a:rPr lang="zh-CN" altLang="en-US" dirty="0"/>
              <a:t>立项</a:t>
            </a:r>
            <a:r>
              <a:rPr lang="en-US" altLang="zh-CN" dirty="0"/>
              <a:t>-</a:t>
            </a:r>
            <a:r>
              <a:rPr lang="zh-CN" altLang="en-US" dirty="0"/>
              <a:t>待我审核的项目</a:t>
            </a:r>
            <a:r>
              <a:rPr lang="en-US" altLang="zh-CN" dirty="0"/>
              <a:t>-</a:t>
            </a:r>
            <a:r>
              <a:rPr lang="zh-CN" altLang="en-US" dirty="0"/>
              <a:t>查看详情</a:t>
            </a:r>
            <a:r>
              <a:rPr lang="en-US" altLang="zh-CN" dirty="0"/>
              <a:t> </a:t>
            </a:r>
            <a:r>
              <a:rPr lang="zh-CN" altLang="en-US" dirty="0"/>
              <a:t>或</a:t>
            </a:r>
            <a:r>
              <a:rPr lang="en-US" altLang="zh-CN" dirty="0"/>
              <a:t> </a:t>
            </a:r>
            <a:r>
              <a:rPr lang="zh-CN" altLang="en-US" dirty="0"/>
              <a:t>审核通过，审核通过需要填写立项经费</a:t>
            </a:r>
            <a:endParaRPr lang="en-US" altLang="zh-CN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1066" y="1488678"/>
            <a:ext cx="7982753" cy="301904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文本框 3"/>
          <p:cNvSpPr txBox="1"/>
          <p:nvPr/>
        </p:nvSpPr>
        <p:spPr>
          <a:xfrm>
            <a:off x="2762691" y="3576111"/>
            <a:ext cx="4833645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>
            <a:defPPr>
              <a:defRPr lang="en-US"/>
            </a:defPPr>
            <a:lvl1pPr>
              <a:defRPr sz="1400" b="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审核不通过的项目，将回退到申报状态，申报人可继续修改，无需重新填报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436096" y="2962194"/>
            <a:ext cx="576064" cy="11361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3528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</a:t>
            </a:r>
            <a:r>
              <a:rPr lang="zh-CN" altLang="en-US" dirty="0"/>
              <a:t>、项目申报书审核及导出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83568" y="771550"/>
            <a:ext cx="7920880" cy="375487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2.2</a:t>
            </a:r>
            <a:r>
              <a:rPr lang="zh-CN" altLang="en-US" dirty="0"/>
              <a:t> 操作路径：项目式实习</a:t>
            </a:r>
            <a:r>
              <a:rPr lang="en-US" altLang="zh-CN" dirty="0"/>
              <a:t>-</a:t>
            </a:r>
            <a:r>
              <a:rPr lang="zh-CN" altLang="en-US" dirty="0"/>
              <a:t>项目申报</a:t>
            </a:r>
            <a:r>
              <a:rPr lang="en-US" altLang="zh-CN" dirty="0"/>
              <a:t>/</a:t>
            </a:r>
            <a:r>
              <a:rPr lang="zh-CN" altLang="en-US" dirty="0"/>
              <a:t>立项，可导出项目汇总表和项目申报书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r="27751" b="27504"/>
          <a:stretch>
            <a:fillRect/>
          </a:stretch>
        </p:blipFill>
        <p:spPr>
          <a:xfrm>
            <a:off x="539805" y="1529695"/>
            <a:ext cx="8303895" cy="3024505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6" name="文本框 5"/>
          <p:cNvSpPr txBox="1"/>
          <p:nvPr/>
        </p:nvSpPr>
        <p:spPr>
          <a:xfrm>
            <a:off x="3203848" y="4083918"/>
            <a:ext cx="4500339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>
            <a:defPPr>
              <a:defRPr lang="en-US"/>
            </a:defPPr>
            <a:lvl1pPr>
              <a:defRPr sz="1400" b="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点击</a:t>
            </a:r>
            <a:r>
              <a:rPr lang="en-US" altLang="zh-CN" dirty="0"/>
              <a:t>“</a:t>
            </a:r>
            <a:r>
              <a:rPr lang="zh-CN" altLang="en-US" dirty="0"/>
              <a:t>自定义表格</a:t>
            </a:r>
            <a:r>
              <a:rPr lang="en-US" altLang="zh-CN" dirty="0"/>
              <a:t>”</a:t>
            </a:r>
            <a:r>
              <a:rPr lang="zh-CN" altLang="en-US" dirty="0"/>
              <a:t>可对页面显示和导出的字段进行调整</a:t>
            </a:r>
            <a:endParaRPr lang="zh-CN" altLang="en-US" dirty="0"/>
          </a:p>
        </p:txBody>
      </p:sp>
      <p:cxnSp>
        <p:nvCxnSpPr>
          <p:cNvPr id="7" name="直接箭头连接符 6"/>
          <p:cNvCxnSpPr/>
          <p:nvPr/>
        </p:nvCxnSpPr>
        <p:spPr>
          <a:xfrm>
            <a:off x="5436096" y="2787774"/>
            <a:ext cx="0" cy="12961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6588224" y="3399842"/>
            <a:ext cx="792086" cy="10801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352839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</a:t>
            </a:r>
            <a:r>
              <a:rPr lang="zh-CN" altLang="en-US" dirty="0"/>
              <a:t>、项目修改及中止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83568" y="602923"/>
            <a:ext cx="7632848" cy="375487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3.1 </a:t>
            </a:r>
            <a:r>
              <a:rPr lang="zh-CN" altLang="en-US" dirty="0"/>
              <a:t>项目修改：项目式实习</a:t>
            </a:r>
            <a:r>
              <a:rPr lang="en-US" altLang="zh-CN" dirty="0"/>
              <a:t>-</a:t>
            </a:r>
            <a:r>
              <a:rPr lang="zh-CN" altLang="en-US" dirty="0"/>
              <a:t>项目申报</a:t>
            </a:r>
            <a:r>
              <a:rPr lang="en-US" altLang="zh-CN" dirty="0"/>
              <a:t>/</a:t>
            </a:r>
            <a:r>
              <a:rPr lang="zh-CN" altLang="en-US" dirty="0"/>
              <a:t>立项</a:t>
            </a:r>
            <a:r>
              <a:rPr lang="en-US" altLang="zh-CN" dirty="0"/>
              <a:t>-</a:t>
            </a:r>
            <a:r>
              <a:rPr lang="zh-CN" altLang="en-US" dirty="0"/>
              <a:t>全部项目</a:t>
            </a:r>
            <a:r>
              <a:rPr lang="en-US" altLang="zh-CN" dirty="0"/>
              <a:t>-</a:t>
            </a:r>
            <a:r>
              <a:rPr lang="zh-CN" altLang="en-US" dirty="0"/>
              <a:t>编辑</a:t>
            </a:r>
            <a:endParaRPr lang="en-US" altLang="zh-CN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7544" y="1203598"/>
            <a:ext cx="8064896" cy="2265607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501" y="2427734"/>
            <a:ext cx="2200923" cy="2472093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12" name="文本框 11"/>
          <p:cNvSpPr txBox="1"/>
          <p:nvPr/>
        </p:nvSpPr>
        <p:spPr>
          <a:xfrm>
            <a:off x="4413376" y="4227934"/>
            <a:ext cx="3398984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>
            <a:defPPr>
              <a:defRPr lang="en-US"/>
            </a:defPPr>
            <a:lvl1pPr>
              <a:defRPr sz="1400" b="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管理员能修改所有信息，包括项目负责人</a:t>
            </a:r>
            <a:endParaRPr lang="zh-CN" altLang="en-US" dirty="0"/>
          </a:p>
        </p:txBody>
      </p:sp>
      <p:cxnSp>
        <p:nvCxnSpPr>
          <p:cNvPr id="9" name="直接箭头连接符 8"/>
          <p:cNvCxnSpPr>
            <a:endCxn id="12" idx="1"/>
          </p:cNvCxnSpPr>
          <p:nvPr/>
        </p:nvCxnSpPr>
        <p:spPr>
          <a:xfrm>
            <a:off x="3674424" y="3867894"/>
            <a:ext cx="738952" cy="5139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352839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</a:t>
            </a:r>
            <a:r>
              <a:rPr lang="zh-CN" altLang="en-US" dirty="0"/>
              <a:t>、项目修改及中止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83584" y="694205"/>
            <a:ext cx="8136904" cy="696088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3.1 </a:t>
            </a:r>
            <a:r>
              <a:rPr lang="zh-CN" altLang="en-US" dirty="0"/>
              <a:t>项目中止：由项目组长或项目指导教师（多个教师由第一个指导教师负责）提出中止申请，管理员教师审核通过，中止审核审核通过后，项目不可恢复</a:t>
            </a:r>
            <a:endParaRPr lang="en-US" altLang="zh-CN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7591" y="1563638"/>
            <a:ext cx="8164122" cy="2728940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2" name="组合 11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3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lstStyle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lstStyle/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  <p:cxnSp>
        <p:nvCxnSpPr>
          <p:cNvPr id="11" name="肘形连接符 10"/>
          <p:cNvCxnSpPr/>
          <p:nvPr/>
        </p:nvCxnSpPr>
        <p:spPr>
          <a:xfrm rot="16200000">
            <a:off x="3474085" y="1941195"/>
            <a:ext cx="3023870" cy="1404620"/>
          </a:xfrm>
          <a:prstGeom prst="bentConnector3">
            <a:avLst>
              <a:gd name="adj1" fmla="val 116862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5" name="肘形连接符 14"/>
          <p:cNvCxnSpPr/>
          <p:nvPr/>
        </p:nvCxnSpPr>
        <p:spPr>
          <a:xfrm>
            <a:off x="3924300" y="3977005"/>
            <a:ext cx="359410" cy="178435"/>
          </a:xfrm>
          <a:prstGeom prst="bentConnector3">
            <a:avLst>
              <a:gd name="adj1" fmla="val -91166"/>
            </a:avLst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4" name="图片 3" descr="提取自企业项目式实习系统操作流程示意图（2026年修订）"/>
          <p:cNvPicPr>
            <a:picLocks noChangeAspect="1"/>
          </p:cNvPicPr>
          <p:nvPr/>
        </p:nvPicPr>
        <p:blipFill>
          <a:blip r:embed="rId2"/>
          <a:srcRect t="51790"/>
          <a:stretch>
            <a:fillRect/>
          </a:stretch>
        </p:blipFill>
        <p:spPr>
          <a:xfrm>
            <a:off x="4297045" y="843280"/>
            <a:ext cx="4595495" cy="4032885"/>
          </a:xfrm>
          <a:prstGeom prst="rect">
            <a:avLst/>
          </a:prstGeom>
        </p:spPr>
      </p:pic>
      <p:pic>
        <p:nvPicPr>
          <p:cNvPr id="5" name="图片 4" descr="提取自企业项目式实习系统操作流程示意图（2026年修订）"/>
          <p:cNvPicPr>
            <a:picLocks noChangeAspect="1"/>
          </p:cNvPicPr>
          <p:nvPr/>
        </p:nvPicPr>
        <p:blipFill>
          <a:blip r:embed="rId2"/>
          <a:srcRect b="49195"/>
          <a:stretch>
            <a:fillRect/>
          </a:stretch>
        </p:blipFill>
        <p:spPr>
          <a:xfrm>
            <a:off x="259080" y="382270"/>
            <a:ext cx="4001770" cy="37014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3528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4</a:t>
            </a:r>
            <a:r>
              <a:rPr lang="zh-CN" altLang="en-US" dirty="0"/>
              <a:t>、项目评优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755576" y="641567"/>
            <a:ext cx="7560840" cy="375487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4.1 </a:t>
            </a:r>
            <a:r>
              <a:rPr lang="zh-CN" altLang="en-US" dirty="0"/>
              <a:t>推优路径：项目式实习</a:t>
            </a:r>
            <a:r>
              <a:rPr lang="en-US" altLang="zh-CN" dirty="0"/>
              <a:t>-</a:t>
            </a:r>
            <a:r>
              <a:rPr lang="zh-CN" altLang="en-US" dirty="0"/>
              <a:t>项目评优</a:t>
            </a:r>
            <a:r>
              <a:rPr lang="en-US" altLang="zh-CN" dirty="0"/>
              <a:t>—</a:t>
            </a:r>
            <a:r>
              <a:rPr lang="zh-CN" altLang="en-US" dirty="0"/>
              <a:t>添加推优项目</a:t>
            </a:r>
            <a:r>
              <a:rPr lang="en-US" altLang="zh-CN" dirty="0"/>
              <a:t>-</a:t>
            </a:r>
            <a:r>
              <a:rPr lang="zh-CN" altLang="en-US" dirty="0"/>
              <a:t>选择需要推优的项目</a:t>
            </a:r>
            <a:r>
              <a:rPr lang="en-US" altLang="zh-CN" dirty="0"/>
              <a:t>-</a:t>
            </a:r>
            <a:r>
              <a:rPr lang="zh-CN" altLang="en-US" dirty="0"/>
              <a:t>确认提交</a:t>
            </a:r>
            <a:endParaRPr lang="en-US" altLang="zh-CN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2576" y="1275606"/>
            <a:ext cx="8207896" cy="207988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8" y="1851670"/>
            <a:ext cx="4152394" cy="272442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文本框 3"/>
          <p:cNvSpPr txBox="1"/>
          <p:nvPr/>
        </p:nvSpPr>
        <p:spPr>
          <a:xfrm>
            <a:off x="971600" y="3677525"/>
            <a:ext cx="3167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</a:rPr>
              <a:t>注意：</a:t>
            </a:r>
            <a:r>
              <a:rPr lang="zh-CN" altLang="en-US" sz="14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推优所需附件材料，后续还可再补充提交</a:t>
            </a:r>
            <a:endParaRPr lang="zh-CN" altLang="en-US" sz="14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352839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5</a:t>
            </a:r>
            <a:r>
              <a:rPr lang="zh-CN" altLang="en-US" dirty="0"/>
              <a:t>、项目式实习数据统计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827584" y="699542"/>
            <a:ext cx="7488832" cy="375487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5.1 </a:t>
            </a:r>
            <a:r>
              <a:rPr lang="zh-CN" altLang="en-US" dirty="0"/>
              <a:t>查看路径：数据统计</a:t>
            </a:r>
            <a:r>
              <a:rPr lang="en-US" altLang="zh-CN" dirty="0"/>
              <a:t>-</a:t>
            </a:r>
            <a:r>
              <a:rPr lang="zh-CN" altLang="en-US" dirty="0"/>
              <a:t>项目式实习汇总</a:t>
            </a:r>
            <a:r>
              <a:rPr lang="en-US" altLang="zh-CN" dirty="0"/>
              <a:t>—</a:t>
            </a:r>
            <a:r>
              <a:rPr lang="zh-CN" altLang="en-US" dirty="0"/>
              <a:t>学院项目统计（项目明细），支持数据导出</a:t>
            </a:r>
            <a:endParaRPr lang="en-US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" y="1275715"/>
            <a:ext cx="8481060" cy="29400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352839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6</a:t>
            </a:r>
            <a:r>
              <a:rPr lang="zh-CN" altLang="en-US" dirty="0"/>
              <a:t>、添加基地</a:t>
            </a:r>
            <a:r>
              <a:rPr lang="en-US" altLang="zh-CN" dirty="0"/>
              <a:t>/</a:t>
            </a:r>
            <a:r>
              <a:rPr lang="zh-CN" altLang="en-US" dirty="0"/>
              <a:t>实习点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32887" y="959515"/>
            <a:ext cx="7740352" cy="375487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6.1 </a:t>
            </a:r>
            <a:r>
              <a:rPr lang="zh-CN" altLang="en-US" dirty="0"/>
              <a:t>添加路径：基础信息</a:t>
            </a:r>
            <a:r>
              <a:rPr lang="en-US" altLang="zh-CN" dirty="0"/>
              <a:t>-</a:t>
            </a:r>
            <a:r>
              <a:rPr lang="zh-CN" altLang="en-US" dirty="0"/>
              <a:t>基地</a:t>
            </a:r>
            <a:r>
              <a:rPr lang="en-US" altLang="zh-CN" dirty="0"/>
              <a:t>/</a:t>
            </a:r>
            <a:r>
              <a:rPr lang="zh-CN" altLang="en-US" dirty="0"/>
              <a:t>实习点</a:t>
            </a:r>
            <a:r>
              <a:rPr lang="en-US" altLang="zh-CN" dirty="0"/>
              <a:t>—</a:t>
            </a:r>
            <a:r>
              <a:rPr lang="zh-CN" altLang="en-US" dirty="0"/>
              <a:t>选择实践基地或实习点（临时）</a:t>
            </a:r>
            <a:r>
              <a:rPr lang="en-US" altLang="zh-CN" dirty="0"/>
              <a:t>-</a:t>
            </a:r>
            <a:r>
              <a:rPr lang="zh-CN" altLang="en-US" dirty="0"/>
              <a:t>添加</a:t>
            </a:r>
            <a:endParaRPr lang="en-US" altLang="zh-CN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69876" y="1540369"/>
            <a:ext cx="6804248" cy="3085647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6" name="矩形 5"/>
          <p:cNvSpPr/>
          <p:nvPr/>
        </p:nvSpPr>
        <p:spPr>
          <a:xfrm>
            <a:off x="611560" y="517484"/>
            <a:ext cx="78272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</a:rPr>
              <a:t>注意</a:t>
            </a:r>
            <a:r>
              <a:rPr lang="zh-CN" altLang="en-US" sz="1400" dirty="0"/>
              <a:t>：</a:t>
            </a:r>
            <a:r>
              <a:rPr lang="zh-CN" altLang="en-US" sz="1400" b="0" dirty="0"/>
              <a:t>如已与企业签订合作协议且合作稳定，可添加为实习基地，否则建议添加为实习点（临时）</a:t>
            </a:r>
            <a:endParaRPr lang="zh-CN" altLang="en-US" sz="1400" b="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512" y="195486"/>
            <a:ext cx="352839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6</a:t>
            </a:r>
            <a:r>
              <a:rPr lang="zh-CN" altLang="en-US" dirty="0"/>
              <a:t>、添加基地</a:t>
            </a:r>
            <a:r>
              <a:rPr lang="en-US" altLang="zh-CN" dirty="0"/>
              <a:t>/</a:t>
            </a:r>
            <a:r>
              <a:rPr lang="zh-CN" altLang="en-US" dirty="0"/>
              <a:t>实习点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83568" y="659320"/>
            <a:ext cx="7632848" cy="375487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6.2 </a:t>
            </a:r>
            <a:r>
              <a:rPr lang="zh-CN" altLang="en-US" dirty="0"/>
              <a:t>步骤，带“*”号的信息为必填项</a:t>
            </a:r>
            <a:endParaRPr lang="en-US" altLang="zh-CN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560" y="1347614"/>
            <a:ext cx="4979315" cy="3172411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2139702"/>
            <a:ext cx="3933540" cy="1447725"/>
          </a:xfrm>
          <a:prstGeom prst="rect">
            <a:avLst/>
          </a:prstGeom>
          <a:ln>
            <a:solidFill>
              <a:schemeClr val="bg2"/>
            </a:solidFill>
          </a:ln>
        </p:spPr>
      </p:pic>
      <p:cxnSp>
        <p:nvCxnSpPr>
          <p:cNvPr id="4" name="直接箭头连接符 3"/>
          <p:cNvCxnSpPr/>
          <p:nvPr/>
        </p:nvCxnSpPr>
        <p:spPr>
          <a:xfrm>
            <a:off x="2996565" y="3528060"/>
            <a:ext cx="2727325" cy="339725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723890" y="3867785"/>
            <a:ext cx="3192780" cy="52197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b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/>
              <a:t>可通过输入</a:t>
            </a:r>
            <a:r>
              <a:rPr lang="en-US" altLang="zh-CN" sz="1400" dirty="0"/>
              <a:t>4</a:t>
            </a:r>
            <a:r>
              <a:rPr lang="zh-CN" altLang="en-US" sz="1400" dirty="0"/>
              <a:t>个以上的关键字进行检索</a:t>
            </a:r>
            <a:r>
              <a:rPr lang="zh-CN" altLang="en-US" sz="1400" dirty="0">
                <a:sym typeface="+mn-ea"/>
              </a:rPr>
              <a:t>详细地址</a:t>
            </a:r>
            <a:endParaRPr lang="zh-CN" altLang="en-US" sz="1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>
                <a:sym typeface="+mn-ea"/>
              </a:rPr>
              <a:t>              </a:t>
            </a:r>
            <a:endParaRPr lang="zh-CN" altLang="zh-CN" sz="1600" dirty="0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51920" y="3363838"/>
            <a:ext cx="136815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0860" y="339725"/>
            <a:ext cx="7737475" cy="1660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实习教学管理系统技术支持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000" b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请使用</a:t>
            </a:r>
            <a:r>
              <a:rPr lang="en-US" altLang="zh-CN" sz="2000" b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QQ</a:t>
            </a:r>
            <a:r>
              <a:rPr lang="zh-CN" altLang="en-US" sz="2000" b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扫描下方二维码加入</a:t>
            </a:r>
            <a:r>
              <a:rPr lang="en-US" altLang="zh-CN" sz="2000" b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“</a:t>
            </a:r>
            <a:r>
              <a:rPr lang="zh-CN" altLang="zh-CN" sz="2000" b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南航</a:t>
            </a:r>
            <a:r>
              <a:rPr lang="en-US" altLang="zh-CN" sz="2000" b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</a:t>
            </a:r>
            <a:r>
              <a:rPr lang="zh-CN" altLang="en-US" sz="2000" b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校友邦实习系统保障群</a:t>
            </a:r>
            <a:r>
              <a:rPr lang="en-US" altLang="zh-CN" sz="2000" b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”</a:t>
            </a:r>
            <a:r>
              <a:rPr lang="zh-CN" altLang="en-US" sz="2000" b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进行</a:t>
            </a:r>
            <a:r>
              <a:rPr lang="zh-CN" altLang="en-US" sz="2000" b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咨询</a:t>
            </a:r>
            <a:endParaRPr lang="zh-CN" altLang="en-US" sz="2000" b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4" name="图片 3"/>
          <p:cNvPicPr/>
          <p:nvPr/>
        </p:nvPicPr>
        <p:blipFill>
          <a:blip r:embed="rId1"/>
          <a:stretch>
            <a:fillRect/>
          </a:stretch>
        </p:blipFill>
        <p:spPr>
          <a:xfrm>
            <a:off x="3275965" y="1707515"/>
            <a:ext cx="2439035" cy="3085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</p:spPr>
        <p:style>
          <a:lnRef idx="0">
            <a:srgbClr val="FFFFFF"/>
          </a:lnRef>
          <a:fillRef idx="1">
            <a:schemeClr val="accent6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971551" y="1563370"/>
            <a:ext cx="885826" cy="1725930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B90003">
                <a:alpha val="20000"/>
              </a:srgbClr>
            </a:outerShdw>
          </a:effectLst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0285" y="1440180"/>
            <a:ext cx="1136015" cy="19329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7200" dirty="0">
                <a:solidFill>
                  <a:srgbClr val="C0000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      </a:t>
            </a:r>
            <a:r>
              <a:rPr lang="en-US" altLang="zh-CN" sz="4400" b="1" dirty="0">
                <a:solidFill>
                  <a:schemeClr val="tx1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02</a:t>
            </a:r>
            <a:endParaRPr lang="en-US" altLang="zh-CN" sz="4400" b="1" dirty="0">
              <a:solidFill>
                <a:schemeClr val="tx1"/>
              </a:solidFill>
              <a:effectLst/>
              <a:latin typeface="DIN Alternate" panose="020B0500000000000000" charset="0"/>
              <a:ea typeface="Microsoft YaHei Bold" panose="020B0502040204020203" charset="-122"/>
              <a:cs typeface="DIN Alternate" panose="020B0500000000000000" charset="0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81776" y="2007394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学生操作说明</a:t>
            </a:r>
            <a:endParaRPr lang="zh-CN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9795" y="2099945"/>
            <a:ext cx="95694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2400" dirty="0">
                <a:solidFill>
                  <a:schemeClr val="tx1"/>
                </a:solidFill>
                <a:latin typeface="DIN Alternate" panose="020B0500000000000000" charset="0"/>
                <a:ea typeface="方正黑体简体" panose="02000000000000000000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  <a:endParaRPr lang="en-US" altLang="zh-CN" sz="2400" dirty="0">
              <a:solidFill>
                <a:schemeClr val="tx1"/>
              </a:solidFill>
              <a:latin typeface="DIN Alternate" panose="020B0500000000000000" charset="0"/>
              <a:ea typeface="方正黑体简体" panose="02000000000000000000" pitchFamily="2" charset="-122"/>
              <a:cs typeface="DIN Alternate" panose="020B0500000000000000" charset="0"/>
              <a:sym typeface="Noto Serif CJK SC" panose="02020400000000000000" pitchFamily="18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2" name="组合 11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3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lstStyle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lstStyle/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2470" y="915670"/>
            <a:ext cx="5037455" cy="322707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360045" tIns="360045" rIns="360045" bIns="360045" numCol="1" spcCol="0" rtlCol="0" fromWordArt="0" anchor="ctr" anchorCtr="0" forceAA="0" compatLnSpc="1">
            <a:noAutofit/>
          </a:bodyPr>
          <a:lstStyle/>
          <a:p>
            <a:pPr lvl="0" algn="l">
              <a:lnSpc>
                <a:spcPct val="150000"/>
              </a:lnSpc>
              <a:buClrTx/>
              <a:buSzTx/>
              <a:defRPr/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 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系统登录及学籍认证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defRPr/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 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浏览与报名课题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defRPr/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3.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项目申报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defRPr/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4. 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项目修改及中止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defRPr/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5. 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提交《家长告知书》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defRPr/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6. 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提交《结题报告》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40335"/>
            <a:ext cx="9189085" cy="553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0">
            <a:srgbClr val="FFFFFF"/>
          </a:lnRef>
          <a:fillRef idx="1">
            <a:schemeClr val="accent2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 lIns="45718" rIns="45718" rtlCol="0">
            <a:spAutoFit/>
            <a:scene3d>
              <a:camera prst="orthographicFront"/>
              <a:lightRig rig="threePt" dir="t"/>
            </a:scene3d>
          </a:bodyPr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学生操作说明</a:t>
            </a:r>
            <a:endParaRPr lang="zh-CN" sz="30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705" y="195580"/>
            <a:ext cx="28956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</a:t>
            </a:r>
            <a:r>
              <a:rPr lang="zh-CN" altLang="en-US" dirty="0"/>
              <a:t>、系统登录及学籍认证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755576" y="771550"/>
            <a:ext cx="7344816" cy="702244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500"/>
              </a:lnSpc>
            </a:pPr>
            <a:r>
              <a:rPr lang="en-US" altLang="zh-CN" sz="1400" dirty="0"/>
              <a:t>1.1 </a:t>
            </a:r>
            <a:r>
              <a:rPr lang="zh-CN" altLang="en-US" sz="1400" dirty="0"/>
              <a:t>系统登录</a:t>
            </a:r>
            <a:endParaRPr lang="en-US" altLang="zh-CN" sz="1400" dirty="0"/>
          </a:p>
          <a:p>
            <a:pPr>
              <a:lnSpc>
                <a:spcPts val="2500"/>
              </a:lnSpc>
            </a:pPr>
            <a:r>
              <a:rPr lang="zh-CN" altLang="en-US" sz="1400" dirty="0"/>
              <a:t>网址</a:t>
            </a:r>
            <a:r>
              <a:rPr lang="en-US" altLang="zh-CN" sz="1400" dirty="0"/>
              <a:t>:https://nuaa.xybsyw.com</a:t>
            </a:r>
            <a:r>
              <a:rPr lang="zh-CN" altLang="en-US" sz="1400" dirty="0"/>
              <a:t>，使用南航统一身份认证账户登录</a:t>
            </a:r>
            <a:endParaRPr lang="zh-CN" altLang="en-US" sz="14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11760" y="1779662"/>
            <a:ext cx="3240360" cy="280658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031940" y="2859782"/>
            <a:ext cx="252028" cy="4571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705" y="195580"/>
            <a:ext cx="239331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</a:t>
            </a:r>
            <a:r>
              <a:rPr lang="zh-CN" altLang="en-US" dirty="0"/>
              <a:t>、系统登录及学籍认证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83568" y="627534"/>
            <a:ext cx="7632848" cy="732155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2500"/>
              </a:lnSpc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>
                <a:sym typeface="+mn-ea"/>
              </a:rPr>
              <a:t>1.2 </a:t>
            </a:r>
            <a:r>
              <a:rPr lang="zh-CN" altLang="en-US" dirty="0">
                <a:sym typeface="+mn-ea"/>
              </a:rPr>
              <a:t>账户设置</a:t>
            </a:r>
            <a:endParaRPr lang="zh-CN" altLang="en-US" dirty="0">
              <a:sym typeface="+mn-ea"/>
            </a:endParaRPr>
          </a:p>
          <a:p>
            <a:r>
              <a:rPr lang="zh-CN" altLang="en-US" dirty="0">
                <a:sym typeface="+mn-ea"/>
              </a:rPr>
              <a:t>操作路径：登录后，按提示绑定手机，设置</a:t>
            </a:r>
            <a:r>
              <a:rPr lang="en-US" altLang="zh-CN" dirty="0">
                <a:sym typeface="+mn-ea"/>
              </a:rPr>
              <a:t>”</a:t>
            </a:r>
            <a:r>
              <a:rPr lang="zh-CN" altLang="en-US" dirty="0">
                <a:sym typeface="+mn-ea"/>
              </a:rPr>
              <a:t>校友邦微信小程序登录密码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l="6014" r="10929" b="6915"/>
          <a:stretch>
            <a:fillRect/>
          </a:stretch>
        </p:blipFill>
        <p:spPr>
          <a:xfrm>
            <a:off x="395605" y="1779905"/>
            <a:ext cx="2736215" cy="23761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6010" y="1851025"/>
            <a:ext cx="2865755" cy="235331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rcRect l="16777" t="6444" r="15385" b="1992"/>
          <a:stretch>
            <a:fillRect/>
          </a:stretch>
        </p:blipFill>
        <p:spPr>
          <a:xfrm>
            <a:off x="6516370" y="1359535"/>
            <a:ext cx="2436495" cy="324040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911340" y="4686300"/>
            <a:ext cx="30480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highlight>
                  <a:srgbClr val="FFFF00"/>
                </a:highlight>
              </a:rPr>
              <a:t>此步骤可直接跳过</a:t>
            </a:r>
            <a:endParaRPr lang="zh-CN" altLang="en-US">
              <a:highlight>
                <a:srgbClr val="FFFF00"/>
              </a:highligh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1600" dirty="0">
                <a:sym typeface="+mn-ea"/>
              </a:rPr>
              <a:t>                                  </a:t>
            </a:r>
            <a:br>
              <a:rPr lang="en-US" altLang="zh-CN" sz="1600" dirty="0">
                <a:sym typeface="+mn-ea"/>
              </a:rPr>
            </a:br>
            <a:r>
              <a:rPr lang="en-US" altLang="zh-CN" sz="1600" dirty="0">
                <a:sym typeface="+mn-ea"/>
              </a:rPr>
              <a:t>                      </a:t>
            </a:r>
            <a:endParaRPr lang="zh-CN" sz="16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705" y="195580"/>
            <a:ext cx="28956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buSzTx/>
            </a:pPr>
            <a:r>
              <a:rPr lang="zh-CN" altLang="en-US" dirty="0">
                <a:cs typeface="+mn-ea"/>
              </a:rPr>
              <a:t>2、浏览与报名课题</a:t>
            </a:r>
            <a:endParaRPr lang="zh-CN" altLang="en-US" dirty="0">
              <a:cs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23875" y="627380"/>
            <a:ext cx="7909560" cy="732155"/>
          </a:xfrm>
          <a:prstGeom prst="rect">
            <a:avLst/>
          </a:prstGeom>
          <a:noFill/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500"/>
              </a:lnSpc>
            </a:pPr>
            <a:r>
              <a:rPr lang="en-US" altLang="en-US" sz="1400" dirty="0"/>
              <a:t>2.</a:t>
            </a:r>
            <a:r>
              <a:rPr lang="en-US" altLang="zh-CN" sz="1400" dirty="0"/>
              <a:t>1 </a:t>
            </a:r>
            <a:r>
              <a:rPr lang="zh-CN" altLang="en-US" sz="1400" dirty="0">
                <a:cs typeface="+mn-ea"/>
                <a:sym typeface="+mn-ea"/>
              </a:rPr>
              <a:t>浏览与报名课题</a:t>
            </a:r>
            <a:r>
              <a:rPr lang="zh-CN" altLang="en-US" sz="1400" dirty="0">
                <a:cs typeface="+mn-ea"/>
              </a:rPr>
              <a:t>：项目式实习 &gt; 选题，查看当前已发布的课题列表；点击课题名称查看详情（简介、要求、指导教师等）； 点击“报名”，上传简历提交报名</a:t>
            </a:r>
            <a:endParaRPr lang="zh-CN" altLang="en-US" sz="1400" dirty="0">
              <a:cs typeface="+mn-ea"/>
            </a:endParaRPr>
          </a:p>
        </p:txBody>
      </p:sp>
      <p:pic>
        <p:nvPicPr>
          <p:cNvPr id="4" name="图片 -21474826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895" y="1491615"/>
            <a:ext cx="6114415" cy="2911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3742856" name="图片 1073742855" descr="IMG_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235" y="2499360"/>
            <a:ext cx="3584575" cy="185293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25.xml><?xml version="1.0" encoding="utf-8"?>
<p:tagLst xmlns:p="http://schemas.openxmlformats.org/presentationml/2006/main">
  <p:tag name="KSO_WM_DIAGRAM_VIRTUALLY_FRAME" val="{&quot;height&quot;:241.57503937007874,&quot;left&quot;:107.4,&quot;top&quot;:89.25,&quot;width&quot;:582.6750393700788}"/>
</p:tagLst>
</file>

<file path=ppt/tags/tag126.xml><?xml version="1.0" encoding="utf-8"?>
<p:tagLst xmlns:p="http://schemas.openxmlformats.org/presentationml/2006/main">
  <p:tag name="KSO_WM_DIAGRAM_VIRTUALLY_FRAME" val="{&quot;height&quot;:241.57503937007874,&quot;left&quot;:107.4,&quot;top&quot;:89.25,&quot;width&quot;:582.6750393700788}"/>
</p:tagLst>
</file>

<file path=ppt/tags/tag127.xml><?xml version="1.0" encoding="utf-8"?>
<p:tagLst xmlns:p="http://schemas.openxmlformats.org/presentationml/2006/main">
  <p:tag name="KSO_WM_DIAGRAM_VIRTUALLY_FRAME" val="{&quot;height&quot;:241.57503937007874,&quot;left&quot;:107.4,&quot;top&quot;:89.25,&quot;width&quot;:582.6750393700788}"/>
</p:tagLst>
</file>

<file path=ppt/tags/tag128.xml><?xml version="1.0" encoding="utf-8"?>
<p:tagLst xmlns:p="http://schemas.openxmlformats.org/presentationml/2006/main">
  <p:tag name="KSO_WM_DIAGRAM_VIRTUALLY_FRAME" val="{&quot;height&quot;:241.57503937007874,&quot;left&quot;:107.4,&quot;top&quot;:89.25,&quot;width&quot;:582.6750393700788}"/>
</p:tagLst>
</file>

<file path=ppt/tags/tag129.xml><?xml version="1.0" encoding="utf-8"?>
<p:tagLst xmlns:p="http://schemas.openxmlformats.org/presentationml/2006/main">
  <p:tag name="KSO_WM_DIAGRAM_VIRTUALLY_FRAME" val="{&quot;height&quot;:241.57503937007874,&quot;left&quot;:107.4,&quot;top&quot;:89.25,&quot;width&quot;:582.6750393700788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DIAGRAM_VIRTUALLY_FRAME" val="{&quot;height&quot;:241.57503937007874,&quot;left&quot;:107.4,&quot;top&quot;:89.25,&quot;width&quot;:582.6750393700788}"/>
</p:tagLst>
</file>

<file path=ppt/tags/tag131.xml><?xml version="1.0" encoding="utf-8"?>
<p:tagLst xmlns:p="http://schemas.openxmlformats.org/presentationml/2006/main">
  <p:tag name="KSO_WM_DIAGRAM_VIRTUALLY_FRAME" val="{&quot;height&quot;:241.57503937007874,&quot;left&quot;:107.4,&quot;top&quot;:89.25,&quot;width&quot;:582.6750393700788}"/>
</p:tagLst>
</file>

<file path=ppt/tags/tag132.xml><?xml version="1.0" encoding="utf-8"?>
<p:tagLst xmlns:p="http://schemas.openxmlformats.org/presentationml/2006/main">
  <p:tag name="KSO_WM_DIAGRAM_VIRTUALLY_FRAME" val="{&quot;height&quot;:241.57503937007874,&quot;left&quot;:107.4,&quot;top&quot;:89.25,&quot;width&quot;:582.6750393700788}"/>
</p:tagLst>
</file>

<file path=ppt/tags/tag133.xml><?xml version="1.0" encoding="utf-8"?>
<p:tagLst xmlns:p="http://schemas.openxmlformats.org/presentationml/2006/main">
  <p:tag name="KSO_WM_DIAGRAM_VIRTUALLY_FRAME" val="{&quot;height&quot;:241.57503937007874,&quot;left&quot;:107.4,&quot;top&quot;:89.25,&quot;width&quot;:582.6750393700788}"/>
</p:tagLst>
</file>

<file path=ppt/tags/tag134.xml><?xml version="1.0" encoding="utf-8"?>
<p:tagLst xmlns:p="http://schemas.openxmlformats.org/presentationml/2006/main">
  <p:tag name="KSO_WPP_MARK_KEY" val="66c46124-967d-4e3e-826b-67a902b384b6"/>
  <p:tag name="COMMONDATA" val="eyJoZGlkIjoiODRlNzdmNGM4MTExZjkwMzJjMTMxOGNlMWRmZWYyZWUifQ==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3.xml><?xml version="1.0" encoding="utf-8"?>
<a:theme xmlns:a="http://schemas.openxmlformats.org/drawingml/2006/main" name="2_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4.xml><?xml version="1.0" encoding="utf-8"?>
<a:theme xmlns:a="http://schemas.openxmlformats.org/drawingml/2006/main" name="3_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5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7.xml><?xml version="1.0" encoding="utf-8"?>
<a:theme xmlns:a="http://schemas.openxmlformats.org/drawingml/2006/main" name="5_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8.xml><?xml version="1.0" encoding="utf-8"?>
<a:theme xmlns:a="http://schemas.openxmlformats.org/drawingml/2006/main" name="6_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9.xml><?xml version="1.0" encoding="utf-8"?>
<a:theme xmlns:a="http://schemas.openxmlformats.org/drawingml/2006/main" name="7_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0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5420</Words>
  <Application>WPS 演示</Application>
  <PresentationFormat>全屏显示(16:9)</PresentationFormat>
  <Paragraphs>359</Paragraphs>
  <Slides>44</Slides>
  <Notes>34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29</vt:i4>
      </vt:variant>
      <vt:variant>
        <vt:lpstr>幻灯片标题</vt:lpstr>
      </vt:variant>
      <vt:variant>
        <vt:i4>44</vt:i4>
      </vt:variant>
    </vt:vector>
  </HeadingPairs>
  <TitlesOfParts>
    <vt:vector size="89" baseType="lpstr">
      <vt:lpstr>Arial</vt:lpstr>
      <vt:lpstr>宋体</vt:lpstr>
      <vt:lpstr>Wingdings</vt:lpstr>
      <vt:lpstr>Calibri</vt:lpstr>
      <vt:lpstr>微软雅黑</vt:lpstr>
      <vt:lpstr>Microsoft YaHei Regular</vt:lpstr>
      <vt:lpstr>Wingdings</vt:lpstr>
      <vt:lpstr>字魂105号-简雅黑</vt:lpstr>
      <vt:lpstr>DIN Alternate</vt:lpstr>
      <vt:lpstr>Segoe UI Symbol</vt:lpstr>
      <vt:lpstr>Calibri</vt:lpstr>
      <vt:lpstr>Microsoft YaHei Bold</vt:lpstr>
      <vt:lpstr>方正黑体简体</vt:lpstr>
      <vt:lpstr>Noto Serif CJK SC</vt:lpstr>
      <vt:lpstr>Arial Unicode MS</vt:lpstr>
      <vt:lpstr>黑体</vt:lpstr>
      <vt:lpstr>Office 主题</vt:lpstr>
      <vt:lpstr>1_自定义设计方案</vt:lpstr>
      <vt:lpstr>Office 主题​​</vt:lpstr>
      <vt:lpstr>2_自定义设计方案</vt:lpstr>
      <vt:lpstr>自定义设计方案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2_Office 主题</vt:lpstr>
      <vt:lpstr>3_Office 主题</vt:lpstr>
      <vt:lpstr>1_Office 主题</vt:lpstr>
      <vt:lpstr>4_Office 主题</vt:lpstr>
      <vt:lpstr>5_Office 主题</vt:lpstr>
      <vt:lpstr>6_Office 主题</vt:lpstr>
      <vt:lpstr>7_Office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PowerPoint 演示文稿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PowerPoint 演示文稿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                                           </vt:lpstr>
      <vt:lpstr> 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limin</dc:creator>
  <cp:lastModifiedBy>刘威</cp:lastModifiedBy>
  <cp:revision>765</cp:revision>
  <dcterms:created xsi:type="dcterms:W3CDTF">2017-01-09T09:44:00Z</dcterms:created>
  <dcterms:modified xsi:type="dcterms:W3CDTF">2026-05-12T02:56:04Z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2052-12.1.0.23542</vt:lpwstr>
  </property>
  <property fmtid="{D5CDD505-2E9C-101B-9397-08002B2CF9AE}" pid="3" name="ICV">
    <vt:lpwstr>168E34DAD732417BBD1578DD5B45E137_13</vt:lpwstr>
  </property>
</Properties>
</file>